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ushik Mitra" initials="" lastIdx="2" clrIdx="0"/>
  <p:cmAuthor id="1" name="Kuppa Sai Sri Teja ee23s042"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8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Indoria" userId="9432897efd707013" providerId="LiveId" clId="{96A6F696-FA88-4540-B57F-05370BD8323B}"/>
    <pc:docChg chg="modSld">
      <pc:chgData name="Rishabh Indoria" userId="9432897efd707013" providerId="LiveId" clId="{96A6F696-FA88-4540-B57F-05370BD8323B}" dt="2025-03-26T21:08:45.538" v="0" actId="1076"/>
      <pc:docMkLst>
        <pc:docMk/>
      </pc:docMkLst>
      <pc:sldChg chg="modSp mod">
        <pc:chgData name="Rishabh Indoria" userId="9432897efd707013" providerId="LiveId" clId="{96A6F696-FA88-4540-B57F-05370BD8323B}" dt="2025-03-26T21:08:45.538" v="0" actId="1076"/>
        <pc:sldMkLst>
          <pc:docMk/>
          <pc:sldMk cId="0" sldId="276"/>
        </pc:sldMkLst>
        <pc:picChg chg="mod">
          <ac:chgData name="Rishabh Indoria" userId="9432897efd707013" providerId="LiveId" clId="{96A6F696-FA88-4540-B57F-05370BD8323B}" dt="2025-03-26T21:08:45.538" v="0" actId="1076"/>
          <ac:picMkLst>
            <pc:docMk/>
            <pc:sldMk cId="0" sldId="276"/>
            <ac:picMk id="266"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4-09-24T07:03:04.168" idx="1">
    <p:pos x="163" y="45"/>
    <p:text>Please show that table which defines TP, FP, TN, FN
@ee23s042@smail.iitm.ac.in
_Reassigned to ee23s042@smail.iitm.ac.in_</p:text>
  </p:cm>
  <p:cm authorId="1" dt="2024-09-24T07:03:04.168" idx="1">
    <p:pos x="163" y="45"/>
    <p:text>Sir, I have updated the information you asked for.
@kmitra@ee.iitm.ac.in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0b32f062b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b0b32f062b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0b32f062b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0b32f062b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0b32f062b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0b32f062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0b32f062b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0b32f062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b32f062b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b32f062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0b32f062b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0b32f062b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0b32f062b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0b32f062b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0b32f062b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0b32f062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0b32f062b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0b32f062b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0b32f062b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0b32f062b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f884823ec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f884823ec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0b32f062b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b0b32f062b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0b32f062b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0b32f062b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0b32f062b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0b32f062b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0b32f062b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0b32f062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0b32f062b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0b32f062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0b32f062b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0b32f062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0b32f062b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b0b32f062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0b32f062b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b0b32f062b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0b32f062b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0b32f062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0b32f062b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0b32f062b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0b32f062b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0b32f062b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b0b32f062b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b0b32f062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0b32f062b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0b32f062b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0b32f062b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0b32f062b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0b32f062b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b0b32f062b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0b32f062b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0b32f062b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0b32f062b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0b32f062b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0b32f062b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0b32f062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003499fa8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003499fa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003499fa8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003499fa8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003499fa8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003499fa8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0b32f062b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0b32f062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003499fa8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003499fa8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03499fa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03499f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003499fa8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003499fa8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003499fa8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003499fa8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003499fa8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003499fa8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884823ec3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884823ec3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3ec35de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3ec35de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03ec35de2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03ec35de2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03ec35de2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03ec35de2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03ec35de2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03ec35de2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0b32f062b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0b32f062b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03ec35de2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03ec35de2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03ec35de2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03ec35de2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f884823ec3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f884823ec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f884823ec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f884823ec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884823ec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f884823e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f884823ec3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f884823ec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f884823ec3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f884823ec3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f884823ec3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f884823ec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03ec35de2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03ec35de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03ec35de2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03ec35de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0b32f062b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0b32f062b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03ec35de2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03ec35de2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003499fa8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003499fa8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f884823ec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f884823ec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0b32f062b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0b32f062b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0b32f062b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0b32f062b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0b32f062b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0b32f062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DLP: CV module</a:t>
            </a:r>
            <a:endParaRPr sz="4200"/>
          </a:p>
          <a:p>
            <a:pPr marL="0" lvl="0" indent="0" algn="ctr" rtl="0">
              <a:spcBef>
                <a:spcPts val="0"/>
              </a:spcBef>
              <a:spcAft>
                <a:spcPts val="0"/>
              </a:spcAft>
              <a:buNone/>
            </a:pPr>
            <a:r>
              <a:rPr lang="en" sz="4200"/>
              <a:t>Object Detection</a:t>
            </a:r>
            <a:endParaRPr sz="4200"/>
          </a:p>
        </p:txBody>
      </p:sp>
      <p:sp>
        <p:nvSpPr>
          <p:cNvPr id="100" name="Google Shape;100;p25"/>
          <p:cNvSpPr txBox="1"/>
          <p:nvPr/>
        </p:nvSpPr>
        <p:spPr>
          <a:xfrm>
            <a:off x="311700" y="30627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666666"/>
                </a:solidFill>
                <a:latin typeface="Calibri"/>
                <a:ea typeface="Calibri"/>
                <a:cs typeface="Calibri"/>
                <a:sym typeface="Calibri"/>
              </a:rPr>
              <a:t>Kaushik Mitra</a:t>
            </a:r>
            <a:endParaRPr sz="2800">
              <a:solidFill>
                <a:srgbClr val="666666"/>
              </a:solidFill>
              <a:latin typeface="Calibri"/>
              <a:ea typeface="Calibri"/>
              <a:cs typeface="Calibri"/>
              <a:sym typeface="Calibri"/>
            </a:endParaRPr>
          </a:p>
          <a:p>
            <a:pPr marL="0" lvl="0" indent="0" algn="ctr" rtl="0">
              <a:spcBef>
                <a:spcPts val="0"/>
              </a:spcBef>
              <a:spcAft>
                <a:spcPts val="0"/>
              </a:spcAft>
              <a:buNone/>
            </a:pPr>
            <a:r>
              <a:rPr lang="en" sz="2800">
                <a:solidFill>
                  <a:srgbClr val="666666"/>
                </a:solidFill>
                <a:latin typeface="Calibri"/>
                <a:ea typeface="Calibri"/>
                <a:cs typeface="Calibri"/>
                <a:sym typeface="Calibri"/>
              </a:rPr>
              <a:t>Electrical Engineering</a:t>
            </a:r>
            <a:endParaRPr sz="2800">
              <a:solidFill>
                <a:srgbClr val="666666"/>
              </a:solidFill>
              <a:latin typeface="Calibri"/>
              <a:ea typeface="Calibri"/>
              <a:cs typeface="Calibri"/>
              <a:sym typeface="Calibri"/>
            </a:endParaRPr>
          </a:p>
          <a:p>
            <a:pPr marL="0" lvl="0" indent="0" algn="ctr" rtl="0">
              <a:spcBef>
                <a:spcPts val="0"/>
              </a:spcBef>
              <a:spcAft>
                <a:spcPts val="0"/>
              </a:spcAft>
              <a:buNone/>
            </a:pPr>
            <a:r>
              <a:rPr lang="en" sz="2800">
                <a:solidFill>
                  <a:srgbClr val="666666"/>
                </a:solidFill>
                <a:latin typeface="Calibri"/>
                <a:ea typeface="Calibri"/>
                <a:cs typeface="Calibri"/>
                <a:sym typeface="Calibri"/>
              </a:rPr>
              <a:t>IIT Madras</a:t>
            </a:r>
            <a:endParaRPr sz="2800">
              <a:solidFill>
                <a:srgbClr val="66666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81" name="Google Shape;181;p34"/>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999999"/>
              </a:buClr>
              <a:buSzPts val="2400"/>
              <a:buChar char="➢"/>
            </a:pPr>
            <a:r>
              <a:rPr lang="en" sz="2400">
                <a:solidFill>
                  <a:srgbClr val="999999"/>
                </a:solidFill>
              </a:rPr>
              <a:t>Definition</a:t>
            </a:r>
            <a:endParaRPr sz="2400">
              <a:solidFill>
                <a:srgbClr val="999999"/>
              </a:solidFill>
            </a:endParaRPr>
          </a:p>
          <a:p>
            <a:pPr marL="457200" lvl="0" indent="0" algn="l" rtl="0">
              <a:spcBef>
                <a:spcPts val="1600"/>
              </a:spcBef>
              <a:spcAft>
                <a:spcPts val="0"/>
              </a:spcAft>
              <a:buNone/>
            </a:pPr>
            <a:endParaRPr sz="2400"/>
          </a:p>
          <a:p>
            <a:pPr marL="457200" lvl="0" indent="-381000" algn="l" rtl="0">
              <a:spcBef>
                <a:spcPts val="1600"/>
              </a:spcBef>
              <a:spcAft>
                <a:spcPts val="0"/>
              </a:spcAft>
              <a:buClr>
                <a:srgbClr val="000000"/>
              </a:buClr>
              <a:buSzPts val="2400"/>
              <a:buChar char="➢"/>
            </a:pPr>
            <a:r>
              <a:rPr lang="en" sz="2400">
                <a:solidFill>
                  <a:srgbClr val="000000"/>
                </a:solidFill>
              </a:rPr>
              <a:t>Region-based Convnet (R-CNN)</a:t>
            </a:r>
            <a:endParaRPr sz="2400">
              <a:solidFill>
                <a:srgbClr val="000000"/>
              </a:solidFill>
            </a:endParaRPr>
          </a:p>
          <a:p>
            <a:pPr marL="914400" lvl="1" indent="-381000" algn="l" rtl="0">
              <a:spcBef>
                <a:spcPts val="0"/>
              </a:spcBef>
              <a:spcAft>
                <a:spcPts val="0"/>
              </a:spcAft>
              <a:buClr>
                <a:srgbClr val="000000"/>
              </a:buClr>
              <a:buSzPts val="2400"/>
              <a:buChar char="○"/>
            </a:pPr>
            <a:r>
              <a:rPr lang="en" sz="2400">
                <a:solidFill>
                  <a:srgbClr val="999999"/>
                </a:solidFill>
              </a:rPr>
              <a:t>Fast RCNN</a:t>
            </a:r>
            <a:endParaRPr sz="2400">
              <a:solidFill>
                <a:srgbClr val="999999"/>
              </a:solidFill>
            </a:endParaRPr>
          </a:p>
          <a:p>
            <a:pPr marL="914400" lvl="1" indent="-381000" algn="l" rtl="0">
              <a:spcBef>
                <a:spcPts val="0"/>
              </a:spcBef>
              <a:spcAft>
                <a:spcPts val="0"/>
              </a:spcAft>
              <a:buClr>
                <a:srgbClr val="000000"/>
              </a:buClr>
              <a:buSzPts val="2400"/>
              <a:buChar char="○"/>
            </a:pPr>
            <a:r>
              <a:rPr lang="en" sz="2400">
                <a:solidFill>
                  <a:srgbClr val="999999"/>
                </a:solidFill>
              </a:rPr>
              <a:t>Faster RCNN</a:t>
            </a:r>
            <a:endParaRPr sz="2400">
              <a:solidFill>
                <a:srgbClr val="999999"/>
              </a:solidFill>
            </a:endParaRPr>
          </a:p>
          <a:p>
            <a:pPr marL="914400" lvl="0" indent="0" algn="l" rtl="0">
              <a:spcBef>
                <a:spcPts val="1600"/>
              </a:spcBef>
              <a:spcAft>
                <a:spcPts val="0"/>
              </a:spcAft>
              <a:buNone/>
            </a:pPr>
            <a:endParaRPr sz="2400">
              <a:solidFill>
                <a:srgbClr val="999999"/>
              </a:solidFill>
            </a:endParaRPr>
          </a:p>
          <a:p>
            <a:pPr marL="457200" lvl="0" indent="-381000" algn="l" rtl="0">
              <a:spcBef>
                <a:spcPts val="1600"/>
              </a:spcBef>
              <a:spcAft>
                <a:spcPts val="0"/>
              </a:spcAft>
              <a:buClr>
                <a:srgbClr val="000000"/>
              </a:buClr>
              <a:buSzPts val="2400"/>
              <a:buChar char="➢"/>
            </a:pPr>
            <a:r>
              <a:rPr lang="en" sz="2400">
                <a:solidFill>
                  <a:srgbClr val="999999"/>
                </a:solidFill>
              </a:rPr>
              <a:t>YOLO </a:t>
            </a:r>
            <a:endParaRPr sz="2400">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with ConvNets</a:t>
            </a:r>
            <a:endParaRPr/>
          </a:p>
        </p:txBody>
      </p:sp>
      <p:sp>
        <p:nvSpPr>
          <p:cNvPr id="187" name="Google Shape;187;p35"/>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with a image classification network</a:t>
            </a:r>
            <a:endParaRPr/>
          </a:p>
        </p:txBody>
      </p:sp>
      <p:sp>
        <p:nvSpPr>
          <p:cNvPr id="188" name="Google Shape;188;p35"/>
          <p:cNvSpPr txBox="1"/>
          <p:nvPr/>
        </p:nvSpPr>
        <p:spPr>
          <a:xfrm>
            <a:off x="4322725" y="3335975"/>
            <a:ext cx="4509600" cy="9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Convnets are computationally demanding. We can’t test all positions &amp; scales !</a:t>
            </a:r>
            <a:endParaRPr sz="2000"/>
          </a:p>
        </p:txBody>
      </p:sp>
      <p:pic>
        <p:nvPicPr>
          <p:cNvPr id="189" name="Google Shape;189;p35"/>
          <p:cNvPicPr preferRelativeResize="0"/>
          <p:nvPr/>
        </p:nvPicPr>
        <p:blipFill rotWithShape="1">
          <a:blip r:embed="rId3">
            <a:alphaModFix/>
          </a:blip>
          <a:srcRect l="189" r="199"/>
          <a:stretch/>
        </p:blipFill>
        <p:spPr>
          <a:xfrm>
            <a:off x="457200" y="1895850"/>
            <a:ext cx="3162300" cy="2400300"/>
          </a:xfrm>
          <a:prstGeom prst="rect">
            <a:avLst/>
          </a:prstGeom>
          <a:noFill/>
          <a:ln>
            <a:noFill/>
          </a:ln>
        </p:spPr>
      </p:pic>
      <p:grpSp>
        <p:nvGrpSpPr>
          <p:cNvPr id="190" name="Google Shape;190;p35"/>
          <p:cNvGrpSpPr/>
          <p:nvPr/>
        </p:nvGrpSpPr>
        <p:grpSpPr>
          <a:xfrm>
            <a:off x="4417850" y="1710862"/>
            <a:ext cx="4262125" cy="1615425"/>
            <a:chOff x="3511650" y="3199050"/>
            <a:chExt cx="4262125" cy="1615425"/>
          </a:xfrm>
        </p:grpSpPr>
        <p:pic>
          <p:nvPicPr>
            <p:cNvPr id="191" name="Google Shape;191;p35"/>
            <p:cNvPicPr preferRelativeResize="0"/>
            <p:nvPr/>
          </p:nvPicPr>
          <p:blipFill rotWithShape="1">
            <a:blip r:embed="rId4">
              <a:alphaModFix/>
            </a:blip>
            <a:srcRect l="11950" t="23553" r="11928"/>
            <a:stretch/>
          </p:blipFill>
          <p:spPr>
            <a:xfrm>
              <a:off x="3511650" y="3261550"/>
              <a:ext cx="4179600" cy="1552925"/>
            </a:xfrm>
            <a:prstGeom prst="rect">
              <a:avLst/>
            </a:prstGeom>
            <a:noFill/>
            <a:ln>
              <a:noFill/>
            </a:ln>
          </p:spPr>
        </p:pic>
        <p:sp>
          <p:nvSpPr>
            <p:cNvPr id="192" name="Google Shape;192;p35"/>
            <p:cNvSpPr/>
            <p:nvPr/>
          </p:nvSpPr>
          <p:spPr>
            <a:xfrm>
              <a:off x="5682175" y="3199050"/>
              <a:ext cx="2091600" cy="32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35"/>
          <p:cNvSpPr txBox="1"/>
          <p:nvPr/>
        </p:nvSpPr>
        <p:spPr>
          <a:xfrm>
            <a:off x="4322725" y="4250375"/>
            <a:ext cx="4509600" cy="9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t>Solution</a:t>
            </a:r>
            <a:r>
              <a:rPr lang="en" sz="2000"/>
              <a:t>: Look at a tiny subset of positions. Choose them wisely :)</a:t>
            </a:r>
            <a:endParaRPr sz="2000"/>
          </a:p>
        </p:txBody>
      </p:sp>
      <p:sp>
        <p:nvSpPr>
          <p:cNvPr id="194" name="Google Shape;194;p35"/>
          <p:cNvSpPr txBox="1"/>
          <p:nvPr/>
        </p:nvSpPr>
        <p:spPr>
          <a:xfrm>
            <a:off x="639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via Region Proposals</a:t>
            </a:r>
            <a:endParaRPr/>
          </a:p>
        </p:txBody>
      </p:sp>
      <p:sp>
        <p:nvSpPr>
          <p:cNvPr id="200" name="Google Shape;200;p36"/>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Find “blobs” that are likely to contain objects</a:t>
            </a:r>
            <a:endParaRPr sz="1600">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 sz="1600">
                <a:latin typeface="Calibri"/>
                <a:ea typeface="Calibri"/>
                <a:cs typeface="Calibri"/>
                <a:sym typeface="Calibri"/>
              </a:rPr>
              <a:t>“Class-agnostic” proposals</a:t>
            </a:r>
            <a:endParaRPr sz="1600">
              <a:latin typeface="Calibri"/>
              <a:ea typeface="Calibri"/>
              <a:cs typeface="Calibri"/>
              <a:sym typeface="Calibri"/>
            </a:endParaRPr>
          </a:p>
        </p:txBody>
      </p:sp>
      <p:pic>
        <p:nvPicPr>
          <p:cNvPr id="201" name="Google Shape;201;p36"/>
          <p:cNvPicPr preferRelativeResize="0"/>
          <p:nvPr/>
        </p:nvPicPr>
        <p:blipFill>
          <a:blip r:embed="rId3">
            <a:alphaModFix/>
          </a:blip>
          <a:stretch>
            <a:fillRect/>
          </a:stretch>
        </p:blipFill>
        <p:spPr>
          <a:xfrm>
            <a:off x="152400" y="2066600"/>
            <a:ext cx="8839201" cy="2357120"/>
          </a:xfrm>
          <a:prstGeom prst="rect">
            <a:avLst/>
          </a:prstGeom>
          <a:noFill/>
          <a:ln>
            <a:noFill/>
          </a:ln>
        </p:spPr>
      </p:pic>
      <p:sp>
        <p:nvSpPr>
          <p:cNvPr id="202" name="Google Shape;202;p36"/>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 with ConvNets: RCNN</a:t>
            </a:r>
            <a:endParaRPr/>
          </a:p>
        </p:txBody>
      </p:sp>
      <p:sp>
        <p:nvSpPr>
          <p:cNvPr id="208" name="Google Shape;208;p37"/>
          <p:cNvSpPr txBox="1"/>
          <p:nvPr/>
        </p:nvSpPr>
        <p:spPr>
          <a:xfrm>
            <a:off x="582375" y="1176450"/>
            <a:ext cx="81159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dirty="0">
                <a:latin typeface="Calibri"/>
                <a:ea typeface="Calibri"/>
                <a:cs typeface="Calibri"/>
                <a:sym typeface="Calibri"/>
              </a:rPr>
              <a:t>Girshick et al. </a:t>
            </a:r>
            <a:r>
              <a:rPr lang="en" sz="1600" i="1" dirty="0">
                <a:latin typeface="Calibri"/>
                <a:ea typeface="Calibri"/>
                <a:cs typeface="Calibri"/>
                <a:sym typeface="Calibri"/>
              </a:rPr>
              <a:t>Rich feature hierarchies for accurate object detection and semantic segmentation</a:t>
            </a:r>
            <a:r>
              <a:rPr lang="en" sz="1600" dirty="0">
                <a:latin typeface="Calibri"/>
                <a:ea typeface="Calibri"/>
                <a:cs typeface="Calibri"/>
                <a:sym typeface="Calibri"/>
              </a:rPr>
              <a:t>. CVPR 2014</a:t>
            </a:r>
            <a:endParaRPr dirty="0"/>
          </a:p>
        </p:txBody>
      </p:sp>
      <p:pic>
        <p:nvPicPr>
          <p:cNvPr id="209" name="Google Shape;209;p37"/>
          <p:cNvPicPr preferRelativeResize="0"/>
          <p:nvPr/>
        </p:nvPicPr>
        <p:blipFill>
          <a:blip r:embed="rId3">
            <a:alphaModFix/>
          </a:blip>
          <a:stretch>
            <a:fillRect/>
          </a:stretch>
        </p:blipFill>
        <p:spPr>
          <a:xfrm>
            <a:off x="228600" y="2124450"/>
            <a:ext cx="8839201" cy="25331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6" name="Google Shape;216;p38"/>
          <p:cNvPicPr preferRelativeResize="0"/>
          <p:nvPr/>
        </p:nvPicPr>
        <p:blipFill>
          <a:blip r:embed="rId3">
            <a:alphaModFix/>
          </a:blip>
          <a:stretch>
            <a:fillRect/>
          </a:stretch>
        </p:blipFill>
        <p:spPr>
          <a:xfrm>
            <a:off x="0" y="1290"/>
            <a:ext cx="9144002" cy="5140922"/>
          </a:xfrm>
          <a:prstGeom prst="rect">
            <a:avLst/>
          </a:prstGeom>
          <a:noFill/>
          <a:ln>
            <a:noFill/>
          </a:ln>
        </p:spPr>
      </p:pic>
      <p:sp>
        <p:nvSpPr>
          <p:cNvPr id="217" name="Google Shape;217;p38"/>
          <p:cNvSpPr txBox="1"/>
          <p:nvPr/>
        </p:nvSpPr>
        <p:spPr>
          <a:xfrm>
            <a:off x="2839450" y="467975"/>
            <a:ext cx="23688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rPr>
              <a:t>(aka RCNN)</a:t>
            </a:r>
            <a:endParaRPr sz="25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4" name="Google Shape;224;p39"/>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1" name="Google Shape;231;p40"/>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8" name="Google Shape;238;p41"/>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2"/>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3"/>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covered last time</a:t>
            </a:r>
            <a:endParaRPr/>
          </a:p>
        </p:txBody>
      </p:sp>
      <p:sp>
        <p:nvSpPr>
          <p:cNvPr id="106" name="Google Shape;106;p26"/>
          <p:cNvSpPr txBox="1">
            <a:spLocks noGrp="1"/>
          </p:cNvSpPr>
          <p:nvPr>
            <p:ph type="body" idx="1"/>
          </p:nvPr>
        </p:nvSpPr>
        <p:spPr>
          <a:xfrm>
            <a:off x="5886900" y="2976875"/>
            <a:ext cx="4123800" cy="2109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000000"/>
              </a:buClr>
              <a:buSzPts val="1200"/>
              <a:buChar char="❖"/>
            </a:pPr>
            <a:r>
              <a:rPr lang="en" sz="1600"/>
              <a:t>Advantage of CNN over MLP</a:t>
            </a:r>
            <a:endParaRPr sz="1600"/>
          </a:p>
          <a:p>
            <a:pPr marL="914400" lvl="1" indent="-304800" algn="l" rtl="0">
              <a:lnSpc>
                <a:spcPct val="100000"/>
              </a:lnSpc>
              <a:spcBef>
                <a:spcPts val="0"/>
              </a:spcBef>
              <a:spcAft>
                <a:spcPts val="0"/>
              </a:spcAft>
              <a:buClr>
                <a:srgbClr val="000000"/>
              </a:buClr>
              <a:buSzPts val="1200"/>
              <a:buChar char="➢"/>
            </a:pPr>
            <a:r>
              <a:rPr lang="en" sz="1200"/>
              <a:t>Local connectivity</a:t>
            </a:r>
            <a:endParaRPr sz="1200"/>
          </a:p>
          <a:p>
            <a:pPr marL="914400" lvl="1" indent="-304800" algn="l" rtl="0">
              <a:lnSpc>
                <a:spcPct val="100000"/>
              </a:lnSpc>
              <a:spcBef>
                <a:spcPts val="0"/>
              </a:spcBef>
              <a:spcAft>
                <a:spcPts val="0"/>
              </a:spcAft>
              <a:buClr>
                <a:srgbClr val="000000"/>
              </a:buClr>
              <a:buSzPts val="1200"/>
              <a:buChar char="➢"/>
            </a:pPr>
            <a:r>
              <a:rPr lang="en" sz="1200"/>
              <a:t>Parameter sharing</a:t>
            </a:r>
            <a:endParaRPr sz="1200"/>
          </a:p>
          <a:p>
            <a:pPr marL="914400" lvl="1" indent="-304800" algn="l" rtl="0">
              <a:lnSpc>
                <a:spcPct val="100000"/>
              </a:lnSpc>
              <a:spcBef>
                <a:spcPts val="0"/>
              </a:spcBef>
              <a:spcAft>
                <a:spcPts val="0"/>
              </a:spcAft>
              <a:buClr>
                <a:srgbClr val="000000"/>
              </a:buClr>
              <a:buSzPts val="1200"/>
              <a:buChar char="➢"/>
            </a:pPr>
            <a:r>
              <a:rPr lang="en" sz="1200"/>
              <a:t>Efficient runtime and storage</a:t>
            </a:r>
            <a:endParaRPr sz="1200"/>
          </a:p>
          <a:p>
            <a:pPr marL="914400" lvl="0" indent="0" algn="l" rtl="0">
              <a:lnSpc>
                <a:spcPct val="100000"/>
              </a:lnSpc>
              <a:spcBef>
                <a:spcPts val="0"/>
              </a:spcBef>
              <a:spcAft>
                <a:spcPts val="0"/>
              </a:spcAft>
              <a:buNone/>
            </a:pPr>
            <a:endParaRPr sz="1600"/>
          </a:p>
          <a:p>
            <a:pPr marL="457200" lvl="0" indent="-304800" algn="l" rtl="0">
              <a:lnSpc>
                <a:spcPct val="100000"/>
              </a:lnSpc>
              <a:spcBef>
                <a:spcPts val="0"/>
              </a:spcBef>
              <a:spcAft>
                <a:spcPts val="0"/>
              </a:spcAft>
              <a:buClr>
                <a:srgbClr val="000000"/>
              </a:buClr>
              <a:buSzPts val="1200"/>
              <a:buChar char="❖"/>
            </a:pPr>
            <a:r>
              <a:rPr lang="en" sz="1600"/>
              <a:t>Different layers in CNN</a:t>
            </a:r>
            <a:endParaRPr sz="1600"/>
          </a:p>
          <a:p>
            <a:pPr marL="914400" lvl="1" indent="-304800" algn="l" rtl="0">
              <a:lnSpc>
                <a:spcPct val="100000"/>
              </a:lnSpc>
              <a:spcBef>
                <a:spcPts val="0"/>
              </a:spcBef>
              <a:spcAft>
                <a:spcPts val="0"/>
              </a:spcAft>
              <a:buClr>
                <a:srgbClr val="000000"/>
              </a:buClr>
              <a:buSzPts val="1200"/>
              <a:buChar char="➢"/>
            </a:pPr>
            <a:r>
              <a:rPr lang="en" sz="1200"/>
              <a:t>Convolutional layer</a:t>
            </a:r>
            <a:endParaRPr sz="1200"/>
          </a:p>
          <a:p>
            <a:pPr marL="914400" lvl="1" indent="-304800" algn="l" rtl="0">
              <a:lnSpc>
                <a:spcPct val="100000"/>
              </a:lnSpc>
              <a:spcBef>
                <a:spcPts val="0"/>
              </a:spcBef>
              <a:spcAft>
                <a:spcPts val="0"/>
              </a:spcAft>
              <a:buClr>
                <a:srgbClr val="000000"/>
              </a:buClr>
              <a:buSzPts val="1200"/>
              <a:buChar char="➢"/>
            </a:pPr>
            <a:r>
              <a:rPr lang="en" sz="1200"/>
              <a:t>ReLU</a:t>
            </a:r>
            <a:endParaRPr sz="1200"/>
          </a:p>
          <a:p>
            <a:pPr marL="914400" lvl="1" indent="-304800" algn="l" rtl="0">
              <a:lnSpc>
                <a:spcPct val="100000"/>
              </a:lnSpc>
              <a:spcBef>
                <a:spcPts val="0"/>
              </a:spcBef>
              <a:spcAft>
                <a:spcPts val="0"/>
              </a:spcAft>
              <a:buClr>
                <a:srgbClr val="000000"/>
              </a:buClr>
              <a:buSzPts val="1200"/>
              <a:buChar char="➢"/>
            </a:pPr>
            <a:r>
              <a:rPr lang="en" sz="1200"/>
              <a:t>Pooling</a:t>
            </a:r>
            <a:endParaRPr sz="1200"/>
          </a:p>
          <a:p>
            <a:pPr marL="914400" lvl="1" indent="-304800" algn="l" rtl="0">
              <a:lnSpc>
                <a:spcPct val="100000"/>
              </a:lnSpc>
              <a:spcBef>
                <a:spcPts val="0"/>
              </a:spcBef>
              <a:spcAft>
                <a:spcPts val="0"/>
              </a:spcAft>
              <a:buClr>
                <a:srgbClr val="000000"/>
              </a:buClr>
              <a:buSzPts val="1200"/>
              <a:buChar char="➢"/>
            </a:pPr>
            <a:r>
              <a:rPr lang="en" sz="1200"/>
              <a:t>Fully connected layer</a:t>
            </a:r>
            <a:endParaRPr sz="1200"/>
          </a:p>
          <a:p>
            <a:pPr marL="0" lvl="0" indent="0" algn="l" rtl="0">
              <a:spcBef>
                <a:spcPts val="0"/>
              </a:spcBef>
              <a:spcAft>
                <a:spcPts val="1600"/>
              </a:spcAft>
              <a:buNone/>
            </a:pPr>
            <a:endParaRPr/>
          </a:p>
        </p:txBody>
      </p:sp>
      <p:pic>
        <p:nvPicPr>
          <p:cNvPr id="107" name="Google Shape;107;p26"/>
          <p:cNvPicPr preferRelativeResize="0"/>
          <p:nvPr/>
        </p:nvPicPr>
        <p:blipFill>
          <a:blip r:embed="rId3">
            <a:alphaModFix/>
          </a:blip>
          <a:stretch>
            <a:fillRect/>
          </a:stretch>
        </p:blipFill>
        <p:spPr>
          <a:xfrm>
            <a:off x="243100" y="846175"/>
            <a:ext cx="2868826" cy="2150149"/>
          </a:xfrm>
          <a:prstGeom prst="rect">
            <a:avLst/>
          </a:prstGeom>
          <a:noFill/>
          <a:ln>
            <a:noFill/>
          </a:ln>
        </p:spPr>
      </p:pic>
      <p:pic>
        <p:nvPicPr>
          <p:cNvPr id="108" name="Google Shape;108;p26"/>
          <p:cNvPicPr preferRelativeResize="0"/>
          <p:nvPr/>
        </p:nvPicPr>
        <p:blipFill>
          <a:blip r:embed="rId4">
            <a:alphaModFix/>
          </a:blip>
          <a:stretch>
            <a:fillRect/>
          </a:stretch>
        </p:blipFill>
        <p:spPr>
          <a:xfrm>
            <a:off x="3290625" y="865325"/>
            <a:ext cx="2868841" cy="2150149"/>
          </a:xfrm>
          <a:prstGeom prst="rect">
            <a:avLst/>
          </a:prstGeom>
          <a:noFill/>
          <a:ln>
            <a:noFill/>
          </a:ln>
        </p:spPr>
      </p:pic>
      <p:pic>
        <p:nvPicPr>
          <p:cNvPr id="109" name="Google Shape;109;p26"/>
          <p:cNvPicPr preferRelativeResize="0"/>
          <p:nvPr/>
        </p:nvPicPr>
        <p:blipFill>
          <a:blip r:embed="rId5">
            <a:alphaModFix/>
          </a:blip>
          <a:stretch>
            <a:fillRect/>
          </a:stretch>
        </p:blipFill>
        <p:spPr>
          <a:xfrm>
            <a:off x="6264925" y="846174"/>
            <a:ext cx="2868851" cy="2150138"/>
          </a:xfrm>
          <a:prstGeom prst="rect">
            <a:avLst/>
          </a:prstGeom>
          <a:noFill/>
          <a:ln>
            <a:noFill/>
          </a:ln>
        </p:spPr>
      </p:pic>
      <p:pic>
        <p:nvPicPr>
          <p:cNvPr id="110" name="Google Shape;110;p26"/>
          <p:cNvPicPr preferRelativeResize="0"/>
          <p:nvPr/>
        </p:nvPicPr>
        <p:blipFill>
          <a:blip r:embed="rId6">
            <a:alphaModFix/>
          </a:blip>
          <a:stretch>
            <a:fillRect/>
          </a:stretch>
        </p:blipFill>
        <p:spPr>
          <a:xfrm>
            <a:off x="319300" y="3109788"/>
            <a:ext cx="2514125" cy="1884312"/>
          </a:xfrm>
          <a:prstGeom prst="rect">
            <a:avLst/>
          </a:prstGeom>
          <a:noFill/>
          <a:ln>
            <a:noFill/>
          </a:ln>
        </p:spPr>
      </p:pic>
      <p:sp>
        <p:nvSpPr>
          <p:cNvPr id="111" name="Google Shape;111;p26"/>
          <p:cNvSpPr txBox="1">
            <a:spLocks noGrp="1"/>
          </p:cNvSpPr>
          <p:nvPr>
            <p:ph type="body" idx="1"/>
          </p:nvPr>
        </p:nvSpPr>
        <p:spPr>
          <a:xfrm>
            <a:off x="2838900" y="2976875"/>
            <a:ext cx="3426000" cy="1709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000000"/>
              </a:buClr>
              <a:buSzPts val="1200"/>
              <a:buChar char="❖"/>
            </a:pPr>
            <a:r>
              <a:rPr lang="en" sz="1600"/>
              <a:t>Our focus in this course</a:t>
            </a:r>
            <a:endParaRPr sz="1600"/>
          </a:p>
          <a:p>
            <a:pPr marL="914400" lvl="1" indent="-323850" algn="l" rtl="0">
              <a:lnSpc>
                <a:spcPct val="100000"/>
              </a:lnSpc>
              <a:spcBef>
                <a:spcPts val="0"/>
              </a:spcBef>
              <a:spcAft>
                <a:spcPts val="0"/>
              </a:spcAft>
              <a:buClr>
                <a:srgbClr val="000000"/>
              </a:buClr>
              <a:buSzPts val="1500"/>
              <a:buChar char="➢"/>
            </a:pPr>
            <a:r>
              <a:rPr lang="en" sz="1500"/>
              <a:t>Object Recognition</a:t>
            </a:r>
            <a:endParaRPr sz="1500"/>
          </a:p>
          <a:p>
            <a:pPr marL="914400" lvl="1" indent="-323850" algn="l" rtl="0">
              <a:lnSpc>
                <a:spcPct val="100000"/>
              </a:lnSpc>
              <a:spcBef>
                <a:spcPts val="0"/>
              </a:spcBef>
              <a:spcAft>
                <a:spcPts val="0"/>
              </a:spcAft>
              <a:buClr>
                <a:srgbClr val="000000"/>
              </a:buClr>
              <a:buSzPts val="1500"/>
              <a:buChar char="➢"/>
            </a:pPr>
            <a:r>
              <a:rPr lang="en" sz="1500" b="1"/>
              <a:t>Object Detection</a:t>
            </a:r>
            <a:endParaRPr sz="1500" b="1"/>
          </a:p>
          <a:p>
            <a:pPr marL="914400" lvl="1" indent="-323850" algn="l" rtl="0">
              <a:lnSpc>
                <a:spcPct val="100000"/>
              </a:lnSpc>
              <a:spcBef>
                <a:spcPts val="0"/>
              </a:spcBef>
              <a:spcAft>
                <a:spcPts val="0"/>
              </a:spcAft>
              <a:buClr>
                <a:srgbClr val="000000"/>
              </a:buClr>
              <a:buSzPts val="1500"/>
              <a:buChar char="➢"/>
            </a:pPr>
            <a:r>
              <a:rPr lang="en" sz="1500"/>
              <a:t>Depth from single image</a:t>
            </a:r>
            <a:endParaRPr sz="1500"/>
          </a:p>
          <a:p>
            <a:pPr marL="914400" lvl="1" indent="-323850" algn="l" rtl="0">
              <a:lnSpc>
                <a:spcPct val="100000"/>
              </a:lnSpc>
              <a:spcBef>
                <a:spcPts val="0"/>
              </a:spcBef>
              <a:spcAft>
                <a:spcPts val="0"/>
              </a:spcAft>
              <a:buClr>
                <a:srgbClr val="000000"/>
              </a:buClr>
              <a:buSzPts val="1500"/>
              <a:buChar char="➢"/>
            </a:pPr>
            <a:r>
              <a:rPr lang="en" sz="1500"/>
              <a:t>Image pre-processing</a:t>
            </a:r>
            <a:endParaRPr sz="1500"/>
          </a:p>
          <a:p>
            <a:pPr marL="91440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200"/>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9" name="Google Shape;259;p44"/>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6" name="Google Shape;266;p45"/>
          <p:cNvPicPr preferRelativeResize="0"/>
          <p:nvPr/>
        </p:nvPicPr>
        <p:blipFill>
          <a:blip r:embed="rId3">
            <a:alphaModFix/>
          </a:blip>
          <a:stretch>
            <a:fillRect/>
          </a:stretch>
        </p:blipFill>
        <p:spPr>
          <a:xfrm>
            <a:off x="0" y="0"/>
            <a:ext cx="9144002" cy="51409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272" name="Google Shape;272;p46"/>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999999"/>
              </a:buClr>
              <a:buSzPts val="2400"/>
              <a:buChar char="➢"/>
            </a:pPr>
            <a:r>
              <a:rPr lang="en" sz="2400">
                <a:solidFill>
                  <a:srgbClr val="999999"/>
                </a:solidFill>
              </a:rPr>
              <a:t>Definition</a:t>
            </a:r>
            <a:endParaRPr sz="2400">
              <a:solidFill>
                <a:srgbClr val="999999"/>
              </a:solidFill>
            </a:endParaRPr>
          </a:p>
          <a:p>
            <a:pPr marL="457200" lvl="0" indent="0" algn="l" rtl="0">
              <a:spcBef>
                <a:spcPts val="1600"/>
              </a:spcBef>
              <a:spcAft>
                <a:spcPts val="0"/>
              </a:spcAft>
              <a:buNone/>
            </a:pPr>
            <a:endParaRPr sz="2400"/>
          </a:p>
          <a:p>
            <a:pPr marL="457200" lvl="0" indent="-381000" algn="l" rtl="0">
              <a:spcBef>
                <a:spcPts val="1600"/>
              </a:spcBef>
              <a:spcAft>
                <a:spcPts val="0"/>
              </a:spcAft>
              <a:buClr>
                <a:srgbClr val="999999"/>
              </a:buClr>
              <a:buSzPts val="2400"/>
              <a:buChar char="➢"/>
            </a:pPr>
            <a:r>
              <a:rPr lang="en" sz="2400">
                <a:solidFill>
                  <a:srgbClr val="999999"/>
                </a:solidFill>
              </a:rPr>
              <a:t>Region-based convnets (R-CNN)</a:t>
            </a:r>
            <a:endParaRPr sz="2400">
              <a:solidFill>
                <a:srgbClr val="999999"/>
              </a:solidFill>
            </a:endParaRPr>
          </a:p>
          <a:p>
            <a:pPr marL="914400" lvl="1" indent="-381000" algn="l" rtl="0">
              <a:spcBef>
                <a:spcPts val="0"/>
              </a:spcBef>
              <a:spcAft>
                <a:spcPts val="0"/>
              </a:spcAft>
              <a:buClr>
                <a:srgbClr val="999999"/>
              </a:buClr>
              <a:buSzPts val="2400"/>
              <a:buChar char="○"/>
            </a:pPr>
            <a:r>
              <a:rPr lang="en" sz="2400">
                <a:solidFill>
                  <a:srgbClr val="000000"/>
                </a:solidFill>
              </a:rPr>
              <a:t>Fast RCNN</a:t>
            </a:r>
            <a:endParaRPr sz="2400">
              <a:solidFill>
                <a:srgbClr val="000000"/>
              </a:solidFill>
            </a:endParaRPr>
          </a:p>
          <a:p>
            <a:pPr marL="914400" lvl="1" indent="-381000" algn="l" rtl="0">
              <a:spcBef>
                <a:spcPts val="0"/>
              </a:spcBef>
              <a:spcAft>
                <a:spcPts val="0"/>
              </a:spcAft>
              <a:buClr>
                <a:srgbClr val="999999"/>
              </a:buClr>
              <a:buSzPts val="2400"/>
              <a:buChar char="○"/>
            </a:pPr>
            <a:r>
              <a:rPr lang="en" sz="2400">
                <a:solidFill>
                  <a:srgbClr val="999999"/>
                </a:solidFill>
              </a:rPr>
              <a:t>Faster RCNN</a:t>
            </a:r>
            <a:endParaRPr sz="2400">
              <a:solidFill>
                <a:srgbClr val="999999"/>
              </a:solidFill>
            </a:endParaRPr>
          </a:p>
          <a:p>
            <a:pPr marL="914400" lvl="0" indent="0" algn="l" rtl="0">
              <a:spcBef>
                <a:spcPts val="1600"/>
              </a:spcBef>
              <a:spcAft>
                <a:spcPts val="0"/>
              </a:spcAft>
              <a:buNone/>
            </a:pPr>
            <a:endParaRPr sz="2400">
              <a:solidFill>
                <a:srgbClr val="999999"/>
              </a:solidFill>
            </a:endParaRPr>
          </a:p>
          <a:p>
            <a:pPr marL="457200" lvl="0" indent="-381000" algn="l" rtl="0">
              <a:spcBef>
                <a:spcPts val="1600"/>
              </a:spcBef>
              <a:spcAft>
                <a:spcPts val="0"/>
              </a:spcAft>
              <a:buClr>
                <a:srgbClr val="999999"/>
              </a:buClr>
              <a:buSzPts val="2400"/>
              <a:buChar char="➢"/>
            </a:pPr>
            <a:r>
              <a:rPr lang="en" sz="2400">
                <a:solidFill>
                  <a:srgbClr val="999999"/>
                </a:solidFill>
              </a:rPr>
              <a:t>YOLO</a:t>
            </a:r>
            <a:endParaRPr sz="2400">
              <a:solidFill>
                <a:srgbClr val="999999"/>
              </a:solidFill>
            </a:endParaRPr>
          </a:p>
          <a:p>
            <a:pPr marL="914400" lvl="0" indent="0" algn="l" rtl="0">
              <a:spcBef>
                <a:spcPts val="1600"/>
              </a:spcBef>
              <a:spcAft>
                <a:spcPts val="1600"/>
              </a:spcAft>
              <a:buNone/>
            </a:pPr>
            <a:r>
              <a:rPr lang="en" sz="2400">
                <a:solidFill>
                  <a:srgbClr val="999999"/>
                </a:solidFill>
              </a:rPr>
              <a:t> </a:t>
            </a:r>
            <a:endParaRPr sz="24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9" name="Google Shape;279;p47"/>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6" name="Google Shape;286;p48"/>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3" name="Google Shape;293;p49"/>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0" name="Google Shape;300;p50"/>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7" name="Google Shape;307;p51"/>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4" name="Google Shape;314;p52"/>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1" name="Google Shape;321;p53"/>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17" name="Google Shape;117;p27"/>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Definition</a:t>
            </a:r>
            <a:endParaRPr sz="2400">
              <a:solidFill>
                <a:srgbClr val="000000"/>
              </a:solidFill>
            </a:endParaRPr>
          </a:p>
          <a:p>
            <a:pPr marL="457200" lvl="0" indent="0" algn="l" rtl="0">
              <a:spcBef>
                <a:spcPts val="1600"/>
              </a:spcBef>
              <a:spcAft>
                <a:spcPts val="0"/>
              </a:spcAft>
              <a:buNone/>
            </a:pPr>
            <a:endParaRPr sz="2400">
              <a:solidFill>
                <a:srgbClr val="000000"/>
              </a:solidFill>
            </a:endParaRPr>
          </a:p>
          <a:p>
            <a:pPr marL="457200" lvl="0" indent="-381000" algn="l" rtl="0">
              <a:spcBef>
                <a:spcPts val="1600"/>
              </a:spcBef>
              <a:spcAft>
                <a:spcPts val="0"/>
              </a:spcAft>
              <a:buClr>
                <a:srgbClr val="999999"/>
              </a:buClr>
              <a:buSzPts val="2400"/>
              <a:buChar char="➢"/>
            </a:pPr>
            <a:r>
              <a:rPr lang="en" sz="2400">
                <a:solidFill>
                  <a:srgbClr val="999999"/>
                </a:solidFill>
              </a:rPr>
              <a:t>Region-based convnets (R-CNN)</a:t>
            </a:r>
            <a:endParaRPr sz="2400">
              <a:solidFill>
                <a:srgbClr val="999999"/>
              </a:solidFill>
            </a:endParaRPr>
          </a:p>
          <a:p>
            <a:pPr marL="914400" lvl="1" indent="-381000" algn="l" rtl="0">
              <a:spcBef>
                <a:spcPts val="0"/>
              </a:spcBef>
              <a:spcAft>
                <a:spcPts val="0"/>
              </a:spcAft>
              <a:buClr>
                <a:srgbClr val="999999"/>
              </a:buClr>
              <a:buSzPts val="2400"/>
              <a:buChar char="○"/>
            </a:pPr>
            <a:r>
              <a:rPr lang="en" sz="2400">
                <a:solidFill>
                  <a:srgbClr val="999999"/>
                </a:solidFill>
              </a:rPr>
              <a:t>Fast RCNN</a:t>
            </a:r>
            <a:endParaRPr sz="2400">
              <a:solidFill>
                <a:srgbClr val="999999"/>
              </a:solidFill>
            </a:endParaRPr>
          </a:p>
          <a:p>
            <a:pPr marL="914400" lvl="1" indent="-381000" algn="l" rtl="0">
              <a:spcBef>
                <a:spcPts val="0"/>
              </a:spcBef>
              <a:spcAft>
                <a:spcPts val="0"/>
              </a:spcAft>
              <a:buClr>
                <a:srgbClr val="999999"/>
              </a:buClr>
              <a:buSzPts val="2400"/>
              <a:buChar char="○"/>
            </a:pPr>
            <a:r>
              <a:rPr lang="en" sz="2400">
                <a:solidFill>
                  <a:srgbClr val="999999"/>
                </a:solidFill>
              </a:rPr>
              <a:t>Faster RCNN</a:t>
            </a:r>
            <a:endParaRPr sz="2400">
              <a:solidFill>
                <a:srgbClr val="999999"/>
              </a:solidFill>
            </a:endParaRPr>
          </a:p>
          <a:p>
            <a:pPr marL="914400" lvl="0" indent="0" algn="l" rtl="0">
              <a:spcBef>
                <a:spcPts val="1600"/>
              </a:spcBef>
              <a:spcAft>
                <a:spcPts val="0"/>
              </a:spcAft>
              <a:buNone/>
            </a:pPr>
            <a:endParaRPr sz="2400">
              <a:solidFill>
                <a:srgbClr val="999999"/>
              </a:solidFill>
            </a:endParaRPr>
          </a:p>
          <a:p>
            <a:pPr marL="457200" lvl="0" indent="-381000" algn="l" rtl="0">
              <a:spcBef>
                <a:spcPts val="1600"/>
              </a:spcBef>
              <a:spcAft>
                <a:spcPts val="0"/>
              </a:spcAft>
              <a:buClr>
                <a:srgbClr val="999999"/>
              </a:buClr>
              <a:buSzPts val="2400"/>
              <a:buChar char="➢"/>
            </a:pPr>
            <a:r>
              <a:rPr lang="en" sz="2400">
                <a:solidFill>
                  <a:srgbClr val="999999"/>
                </a:solidFill>
              </a:rPr>
              <a:t>YOLO </a:t>
            </a:r>
            <a:endParaRPr sz="24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8" name="Google Shape;328;p54"/>
          <p:cNvPicPr preferRelativeResize="0"/>
          <p:nvPr/>
        </p:nvPicPr>
        <p:blipFill rotWithShape="1">
          <a:blip r:embed="rId3">
            <a:alphaModFix/>
          </a:blip>
          <a:srcRect/>
          <a:stretch/>
        </p:blipFill>
        <p:spPr>
          <a:xfrm>
            <a:off x="0" y="1290"/>
            <a:ext cx="9144002" cy="5140922"/>
          </a:xfrm>
          <a:prstGeom prst="rect">
            <a:avLst/>
          </a:prstGeom>
          <a:noFill/>
          <a:ln>
            <a:noFill/>
          </a:ln>
        </p:spPr>
      </p:pic>
      <p:sp>
        <p:nvSpPr>
          <p:cNvPr id="329" name="Google Shape;329;p54"/>
          <p:cNvSpPr/>
          <p:nvPr/>
        </p:nvSpPr>
        <p:spPr>
          <a:xfrm>
            <a:off x="3397925" y="1737050"/>
            <a:ext cx="2064300" cy="2481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335" name="Google Shape;335;p55"/>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999999"/>
              </a:buClr>
              <a:buSzPts val="2400"/>
              <a:buChar char="➢"/>
            </a:pPr>
            <a:r>
              <a:rPr lang="en" sz="2400">
                <a:solidFill>
                  <a:srgbClr val="999999"/>
                </a:solidFill>
              </a:rPr>
              <a:t>Definition</a:t>
            </a:r>
            <a:endParaRPr sz="2400">
              <a:solidFill>
                <a:srgbClr val="999999"/>
              </a:solidFill>
            </a:endParaRPr>
          </a:p>
          <a:p>
            <a:pPr marL="457200" lvl="0" indent="0" algn="l" rtl="0">
              <a:spcBef>
                <a:spcPts val="1600"/>
              </a:spcBef>
              <a:spcAft>
                <a:spcPts val="0"/>
              </a:spcAft>
              <a:buNone/>
            </a:pPr>
            <a:endParaRPr sz="2400"/>
          </a:p>
          <a:p>
            <a:pPr marL="457200" lvl="0" indent="-381000" algn="l" rtl="0">
              <a:spcBef>
                <a:spcPts val="1600"/>
              </a:spcBef>
              <a:spcAft>
                <a:spcPts val="0"/>
              </a:spcAft>
              <a:buClr>
                <a:srgbClr val="999999"/>
              </a:buClr>
              <a:buSzPts val="2400"/>
              <a:buChar char="➢"/>
            </a:pPr>
            <a:r>
              <a:rPr lang="en" sz="2400">
                <a:solidFill>
                  <a:srgbClr val="999999"/>
                </a:solidFill>
              </a:rPr>
              <a:t>Region-based convnets (R-CNN)</a:t>
            </a:r>
            <a:endParaRPr sz="2400">
              <a:solidFill>
                <a:srgbClr val="999999"/>
              </a:solidFill>
            </a:endParaRPr>
          </a:p>
          <a:p>
            <a:pPr marL="914400" lvl="1" indent="-381000" algn="l" rtl="0">
              <a:spcBef>
                <a:spcPts val="0"/>
              </a:spcBef>
              <a:spcAft>
                <a:spcPts val="0"/>
              </a:spcAft>
              <a:buClr>
                <a:srgbClr val="999999"/>
              </a:buClr>
              <a:buSzPts val="2400"/>
              <a:buChar char="○"/>
            </a:pPr>
            <a:r>
              <a:rPr lang="en" sz="2400">
                <a:solidFill>
                  <a:srgbClr val="999999"/>
                </a:solidFill>
              </a:rPr>
              <a:t>Fast RCNN</a:t>
            </a:r>
            <a:endParaRPr sz="2400">
              <a:solidFill>
                <a:srgbClr val="999999"/>
              </a:solidFill>
            </a:endParaRPr>
          </a:p>
          <a:p>
            <a:pPr marL="914400" lvl="1" indent="-381000" algn="l" rtl="0">
              <a:spcBef>
                <a:spcPts val="0"/>
              </a:spcBef>
              <a:spcAft>
                <a:spcPts val="0"/>
              </a:spcAft>
              <a:buClr>
                <a:srgbClr val="999999"/>
              </a:buClr>
              <a:buSzPts val="2400"/>
              <a:buChar char="○"/>
            </a:pPr>
            <a:r>
              <a:rPr lang="en" sz="2400">
                <a:solidFill>
                  <a:srgbClr val="000000"/>
                </a:solidFill>
              </a:rPr>
              <a:t>Faster RCNN </a:t>
            </a:r>
            <a:endParaRPr sz="2400">
              <a:solidFill>
                <a:srgbClr val="000000"/>
              </a:solidFill>
            </a:endParaRPr>
          </a:p>
          <a:p>
            <a:pPr marL="914400" lvl="0" indent="0" algn="l" rtl="0">
              <a:spcBef>
                <a:spcPts val="1600"/>
              </a:spcBef>
              <a:spcAft>
                <a:spcPts val="0"/>
              </a:spcAft>
              <a:buNone/>
            </a:pPr>
            <a:endParaRPr sz="2400">
              <a:solidFill>
                <a:srgbClr val="000000"/>
              </a:solidFill>
            </a:endParaRPr>
          </a:p>
          <a:p>
            <a:pPr marL="457200" lvl="0" indent="-381000" algn="l" rtl="0">
              <a:spcBef>
                <a:spcPts val="1600"/>
              </a:spcBef>
              <a:spcAft>
                <a:spcPts val="0"/>
              </a:spcAft>
              <a:buClr>
                <a:srgbClr val="999999"/>
              </a:buClr>
              <a:buSzPts val="2400"/>
              <a:buChar char="➢"/>
            </a:pPr>
            <a:r>
              <a:rPr lang="en" sz="2400">
                <a:solidFill>
                  <a:srgbClr val="999999"/>
                </a:solidFill>
              </a:rPr>
              <a:t>YOLO</a:t>
            </a:r>
            <a:endParaRPr sz="2400">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2" name="Google Shape;342;p56"/>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9" name="Google Shape;349;p57"/>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8"/>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3" name="Google Shape;363;p59"/>
          <p:cNvPicPr preferRelativeResize="0"/>
          <p:nvPr/>
        </p:nvPicPr>
        <p:blipFill>
          <a:blip r:embed="rId3">
            <a:alphaModFix/>
          </a:blip>
          <a:stretch>
            <a:fillRect/>
          </a:stretch>
        </p:blipFill>
        <p:spPr>
          <a:xfrm>
            <a:off x="0" y="1290"/>
            <a:ext cx="9144002" cy="51409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369" name="Google Shape;369;p60"/>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666666"/>
              </a:buClr>
              <a:buSzPts val="2400"/>
              <a:buChar char="➢"/>
            </a:pPr>
            <a:r>
              <a:rPr lang="en" sz="2400">
                <a:solidFill>
                  <a:srgbClr val="666666"/>
                </a:solidFill>
              </a:rPr>
              <a:t>Definition</a:t>
            </a:r>
            <a:endParaRPr sz="2400">
              <a:solidFill>
                <a:srgbClr val="666666"/>
              </a:solidFill>
            </a:endParaRPr>
          </a:p>
          <a:p>
            <a:pPr marL="457200" lvl="0" indent="0" algn="l" rtl="0">
              <a:spcBef>
                <a:spcPts val="1600"/>
              </a:spcBef>
              <a:spcAft>
                <a:spcPts val="0"/>
              </a:spcAft>
              <a:buNone/>
            </a:pPr>
            <a:endParaRPr sz="2400">
              <a:solidFill>
                <a:srgbClr val="666666"/>
              </a:solidFill>
            </a:endParaRPr>
          </a:p>
          <a:p>
            <a:pPr marL="457200" lvl="0" indent="-381000" algn="l" rtl="0">
              <a:spcBef>
                <a:spcPts val="1600"/>
              </a:spcBef>
              <a:spcAft>
                <a:spcPts val="0"/>
              </a:spcAft>
              <a:buClr>
                <a:srgbClr val="666666"/>
              </a:buClr>
              <a:buSzPts val="2400"/>
              <a:buChar char="➢"/>
            </a:pPr>
            <a:r>
              <a:rPr lang="en" sz="2400">
                <a:solidFill>
                  <a:srgbClr val="666666"/>
                </a:solidFill>
              </a:rPr>
              <a:t>Region-based convnets (R-CNN)</a:t>
            </a:r>
            <a:endParaRPr sz="2400">
              <a:solidFill>
                <a:srgbClr val="666666"/>
              </a:solidFill>
            </a:endParaRPr>
          </a:p>
          <a:p>
            <a:pPr marL="914400" lvl="1" indent="-381000" algn="l" rtl="0">
              <a:spcBef>
                <a:spcPts val="0"/>
              </a:spcBef>
              <a:spcAft>
                <a:spcPts val="0"/>
              </a:spcAft>
              <a:buClr>
                <a:srgbClr val="666666"/>
              </a:buClr>
              <a:buSzPts val="2400"/>
              <a:buChar char="○"/>
            </a:pPr>
            <a:r>
              <a:rPr lang="en" sz="2400">
                <a:solidFill>
                  <a:srgbClr val="666666"/>
                </a:solidFill>
              </a:rPr>
              <a:t>Fast RCNN</a:t>
            </a:r>
            <a:endParaRPr sz="2400">
              <a:solidFill>
                <a:srgbClr val="666666"/>
              </a:solidFill>
            </a:endParaRPr>
          </a:p>
          <a:p>
            <a:pPr marL="914400" lvl="1" indent="-381000" algn="l" rtl="0">
              <a:spcBef>
                <a:spcPts val="0"/>
              </a:spcBef>
              <a:spcAft>
                <a:spcPts val="0"/>
              </a:spcAft>
              <a:buClr>
                <a:srgbClr val="666666"/>
              </a:buClr>
              <a:buSzPts val="2400"/>
              <a:buChar char="○"/>
            </a:pPr>
            <a:r>
              <a:rPr lang="en" sz="2400">
                <a:solidFill>
                  <a:srgbClr val="666666"/>
                </a:solidFill>
              </a:rPr>
              <a:t>Faster RCNN</a:t>
            </a:r>
            <a:endParaRPr sz="2400">
              <a:solidFill>
                <a:srgbClr val="666666"/>
              </a:solidFill>
            </a:endParaRPr>
          </a:p>
          <a:p>
            <a:pPr marL="914400" lvl="0" indent="0" algn="l" rtl="0">
              <a:spcBef>
                <a:spcPts val="1600"/>
              </a:spcBef>
              <a:spcAft>
                <a:spcPts val="0"/>
              </a:spcAft>
              <a:buNone/>
            </a:pPr>
            <a:endParaRPr sz="2400">
              <a:solidFill>
                <a:srgbClr val="000000"/>
              </a:solidFill>
            </a:endParaRPr>
          </a:p>
          <a:p>
            <a:pPr marL="457200" lvl="0" indent="-381000" algn="l" rtl="0">
              <a:spcBef>
                <a:spcPts val="1600"/>
              </a:spcBef>
              <a:spcAft>
                <a:spcPts val="0"/>
              </a:spcAft>
              <a:buClr>
                <a:srgbClr val="000000"/>
              </a:buClr>
              <a:buSzPts val="2400"/>
              <a:buChar char="➢"/>
            </a:pPr>
            <a:r>
              <a:rPr lang="en" sz="2400">
                <a:solidFill>
                  <a:srgbClr val="000000"/>
                </a:solidFill>
              </a:rPr>
              <a:t>YOLO (You Only Look Once) </a:t>
            </a:r>
            <a:endParaRPr sz="24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 of YOLO over R-CNN versions</a:t>
            </a:r>
            <a:endParaRPr/>
          </a:p>
        </p:txBody>
      </p:sp>
      <p:sp>
        <p:nvSpPr>
          <p:cNvPr id="375" name="Google Shape;375;p61"/>
          <p:cNvSpPr txBox="1">
            <a:spLocks noGrp="1"/>
          </p:cNvSpPr>
          <p:nvPr>
            <p:ph type="body" idx="1"/>
          </p:nvPr>
        </p:nvSpPr>
        <p:spPr>
          <a:xfrm>
            <a:off x="311700" y="1152475"/>
            <a:ext cx="4222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Previous Approaches</a:t>
            </a:r>
            <a:endParaRPr>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A separate model for generating bounding boxes and for classification (more complicated model pipeline) </a:t>
            </a:r>
            <a:endParaRPr sz="1400">
              <a:solidFill>
                <a:schemeClr val="dk1"/>
              </a:solidFill>
            </a:endParaRPr>
          </a:p>
          <a:p>
            <a:pPr marL="457200" lvl="0" indent="0" algn="l" rtl="0">
              <a:spcBef>
                <a:spcPts val="1600"/>
              </a:spcBef>
              <a:spcAft>
                <a:spcPts val="0"/>
              </a:spcAft>
              <a:buNone/>
            </a:pPr>
            <a:endParaRPr sz="1400">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Need to run classification many times (expensive computation)</a:t>
            </a:r>
            <a:endParaRPr sz="1400">
              <a:solidFill>
                <a:schemeClr val="dk1"/>
              </a:solidFill>
            </a:endParaRPr>
          </a:p>
          <a:p>
            <a:pPr marL="457200" lvl="0" indent="0" algn="l" rtl="0">
              <a:spcBef>
                <a:spcPts val="1600"/>
              </a:spcBef>
              <a:spcAft>
                <a:spcPts val="0"/>
              </a:spcAft>
              <a:buNone/>
            </a:pPr>
            <a:r>
              <a:rPr lang="en" sz="1400">
                <a:solidFill>
                  <a:schemeClr val="dk1"/>
                </a:solidFill>
              </a:rPr>
              <a:t> </a:t>
            </a:r>
            <a:endParaRPr sz="1400">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Looks at limited part of the image (lacks contextual information for detection) </a:t>
            </a:r>
            <a:endParaRPr sz="1400">
              <a:solidFill>
                <a:schemeClr val="dk1"/>
              </a:solidFill>
            </a:endParaRPr>
          </a:p>
        </p:txBody>
      </p:sp>
      <p:sp>
        <p:nvSpPr>
          <p:cNvPr id="376" name="Google Shape;376;p61"/>
          <p:cNvSpPr txBox="1">
            <a:spLocks noGrp="1"/>
          </p:cNvSpPr>
          <p:nvPr>
            <p:ph type="body" idx="1"/>
          </p:nvPr>
        </p:nvSpPr>
        <p:spPr>
          <a:xfrm>
            <a:off x="4609800" y="1152475"/>
            <a:ext cx="4222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YOLO	</a:t>
            </a:r>
            <a:endParaRPr>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A single neural network for localization and for classification (less complicated pipeline) </a:t>
            </a:r>
            <a:endParaRPr sz="1400">
              <a:solidFill>
                <a:schemeClr val="dk1"/>
              </a:solidFill>
            </a:endParaRPr>
          </a:p>
          <a:p>
            <a:pPr marL="457200" lvl="0" indent="0" algn="l" rtl="0">
              <a:spcBef>
                <a:spcPts val="1600"/>
              </a:spcBef>
              <a:spcAft>
                <a:spcPts val="0"/>
              </a:spcAft>
              <a:buNone/>
            </a:pPr>
            <a:endParaRPr sz="1400">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Need to inference only once (efficient computation)</a:t>
            </a:r>
            <a:endParaRPr sz="1400">
              <a:solidFill>
                <a:schemeClr val="dk1"/>
              </a:solidFill>
            </a:endParaRPr>
          </a:p>
          <a:p>
            <a:pPr marL="457200" lvl="0" indent="0" algn="l" rtl="0">
              <a:spcBef>
                <a:spcPts val="1600"/>
              </a:spcBef>
              <a:spcAft>
                <a:spcPts val="0"/>
              </a:spcAft>
              <a:buNone/>
            </a:pPr>
            <a:r>
              <a:rPr lang="en" sz="1400">
                <a:solidFill>
                  <a:schemeClr val="dk1"/>
                </a:solidFill>
              </a:rPr>
              <a:t> </a:t>
            </a:r>
            <a:endParaRPr sz="1400">
              <a:solidFill>
                <a:schemeClr val="dk1"/>
              </a:solidFill>
            </a:endParaRPr>
          </a:p>
          <a:p>
            <a:pPr marL="457200" lvl="0" indent="-317500" algn="l" rtl="0">
              <a:spcBef>
                <a:spcPts val="1600"/>
              </a:spcBef>
              <a:spcAft>
                <a:spcPts val="0"/>
              </a:spcAft>
              <a:buClr>
                <a:schemeClr val="dk1"/>
              </a:buClr>
              <a:buSzPts val="1400"/>
              <a:buAutoNum type="arabicPeriod"/>
            </a:pPr>
            <a:r>
              <a:rPr lang="en" sz="1400">
                <a:solidFill>
                  <a:schemeClr val="dk1"/>
                </a:solidFill>
              </a:rPr>
              <a:t>Looks at the entire image each time leading to less false positives (has contextual information for detection) </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500"/>
              <a:t>Overview of You Only Look Once (YOLO)</a:t>
            </a:r>
            <a:endParaRPr sz="3500"/>
          </a:p>
        </p:txBody>
      </p:sp>
      <p:sp>
        <p:nvSpPr>
          <p:cNvPr id="382" name="Google Shape;382;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
                <a:solidFill>
                  <a:schemeClr val="dk1"/>
                </a:solidFill>
              </a:rPr>
              <a:t>First, image is split into a SxS cells.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For each cell, generate B bounding boxes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For each bounding box, there are 5 predictions: x, y, w, h, confidence</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For each cell, we need to also do object classification.</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3"/>
          <p:cNvSpPr txBox="1">
            <a:spLocks noGrp="1"/>
          </p:cNvSpPr>
          <p:nvPr>
            <p:ph type="body" idx="1"/>
          </p:nvPr>
        </p:nvSpPr>
        <p:spPr>
          <a:xfrm>
            <a:off x="437100" y="493325"/>
            <a:ext cx="9184200" cy="18873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1700">
                <a:solidFill>
                  <a:schemeClr val="dk1"/>
                </a:solidFill>
              </a:rPr>
              <a:t>The image is divided into a 7 x 7 grid. For example, the red box is a cell in the grid.</a:t>
            </a:r>
            <a:endParaRPr sz="1700"/>
          </a:p>
        </p:txBody>
      </p:sp>
      <p:pic>
        <p:nvPicPr>
          <p:cNvPr id="388" name="Google Shape;388;p63"/>
          <p:cNvPicPr preferRelativeResize="0"/>
          <p:nvPr/>
        </p:nvPicPr>
        <p:blipFill>
          <a:blip r:embed="rId3">
            <a:alphaModFix/>
          </a:blip>
          <a:stretch>
            <a:fillRect/>
          </a:stretch>
        </p:blipFill>
        <p:spPr>
          <a:xfrm>
            <a:off x="2481050" y="1086599"/>
            <a:ext cx="3911374" cy="383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23" name="Google Shape;123;p28"/>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Another important task in computer vision</a:t>
            </a:r>
            <a:endParaRPr/>
          </a:p>
        </p:txBody>
      </p:sp>
      <p:pic>
        <p:nvPicPr>
          <p:cNvPr id="124" name="Google Shape;124;p28"/>
          <p:cNvPicPr preferRelativeResize="0"/>
          <p:nvPr/>
        </p:nvPicPr>
        <p:blipFill>
          <a:blip r:embed="rId3">
            <a:alphaModFix/>
          </a:blip>
          <a:stretch>
            <a:fillRect/>
          </a:stretch>
        </p:blipFill>
        <p:spPr>
          <a:xfrm>
            <a:off x="1090750" y="1749775"/>
            <a:ext cx="2876550" cy="2638425"/>
          </a:xfrm>
          <a:prstGeom prst="rect">
            <a:avLst/>
          </a:prstGeom>
          <a:noFill/>
          <a:ln>
            <a:noFill/>
          </a:ln>
        </p:spPr>
      </p:pic>
      <p:sp>
        <p:nvSpPr>
          <p:cNvPr id="125" name="Google Shape;125;p28"/>
          <p:cNvSpPr txBox="1"/>
          <p:nvPr/>
        </p:nvSpPr>
        <p:spPr>
          <a:xfrm>
            <a:off x="4703725" y="1888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t>The task of assigning a</a:t>
            </a:r>
            <a:endParaRPr sz="2000" dirty="0"/>
          </a:p>
          <a:p>
            <a:pPr marL="0" lvl="0" indent="0" algn="l" rtl="0">
              <a:spcBef>
                <a:spcPts val="0"/>
              </a:spcBef>
              <a:spcAft>
                <a:spcPts val="0"/>
              </a:spcAft>
              <a:buClr>
                <a:schemeClr val="dk1"/>
              </a:buClr>
              <a:buSzPts val="1100"/>
              <a:buFont typeface="Arial"/>
              <a:buNone/>
            </a:pPr>
            <a:r>
              <a:rPr lang="en" sz="2000" b="1" dirty="0"/>
              <a:t>label</a:t>
            </a:r>
            <a:r>
              <a:rPr lang="en" sz="2000" dirty="0"/>
              <a:t> and a </a:t>
            </a:r>
            <a:r>
              <a:rPr lang="en" sz="2000" b="1" dirty="0"/>
              <a:t>bounding box</a:t>
            </a:r>
            <a:endParaRPr sz="2000" b="1" dirty="0"/>
          </a:p>
          <a:p>
            <a:pPr marL="0" lvl="0" indent="0" algn="l" rtl="0">
              <a:spcBef>
                <a:spcPts val="0"/>
              </a:spcBef>
              <a:spcAft>
                <a:spcPts val="0"/>
              </a:spcAft>
              <a:buNone/>
            </a:pPr>
            <a:r>
              <a:rPr lang="en" sz="2000" dirty="0"/>
              <a:t>to all objects in the image</a:t>
            </a:r>
            <a:endParaRPr sz="2000" dirty="0"/>
          </a:p>
        </p:txBody>
      </p:sp>
      <p:sp>
        <p:nvSpPr>
          <p:cNvPr id="126" name="Google Shape;126;p28"/>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4"/>
          <p:cNvSpPr txBox="1">
            <a:spLocks noGrp="1"/>
          </p:cNvSpPr>
          <p:nvPr>
            <p:ph type="title"/>
          </p:nvPr>
        </p:nvSpPr>
        <p:spPr>
          <a:xfrm>
            <a:off x="189750" y="368825"/>
            <a:ext cx="879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For each cell, generate B bounding boxes. For example B=2.</a:t>
            </a:r>
            <a:endParaRPr sz="1700"/>
          </a:p>
          <a:p>
            <a:pPr marL="0" lvl="0" indent="0" algn="l" rtl="0">
              <a:spcBef>
                <a:spcPts val="0"/>
              </a:spcBef>
              <a:spcAft>
                <a:spcPts val="0"/>
              </a:spcAft>
              <a:buNone/>
            </a:pPr>
            <a:r>
              <a:rPr lang="en" sz="1700"/>
              <a:t>For each bounding box, YOLO outputs x,y,w,h, and confidence of a presence of an object P(object).</a:t>
            </a:r>
            <a:endParaRPr sz="1700"/>
          </a:p>
        </p:txBody>
      </p:sp>
      <p:sp>
        <p:nvSpPr>
          <p:cNvPr id="394" name="Google Shape;394;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5" name="Google Shape;395;p64"/>
          <p:cNvPicPr preferRelativeResize="0"/>
          <p:nvPr/>
        </p:nvPicPr>
        <p:blipFill>
          <a:blip r:embed="rId3">
            <a:alphaModFix/>
          </a:blip>
          <a:stretch>
            <a:fillRect/>
          </a:stretch>
        </p:blipFill>
        <p:spPr>
          <a:xfrm>
            <a:off x="2698725" y="1295250"/>
            <a:ext cx="3916675" cy="3848250"/>
          </a:xfrm>
          <a:prstGeom prst="rect">
            <a:avLst/>
          </a:prstGeom>
          <a:noFill/>
          <a:ln>
            <a:noFill/>
          </a:ln>
        </p:spPr>
      </p:pic>
      <p:sp>
        <p:nvSpPr>
          <p:cNvPr id="396" name="Google Shape;396;p64"/>
          <p:cNvSpPr/>
          <p:nvPr/>
        </p:nvSpPr>
        <p:spPr>
          <a:xfrm>
            <a:off x="5027425" y="2209050"/>
            <a:ext cx="544200" cy="1959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397;p64"/>
          <p:cNvSpPr/>
          <p:nvPr/>
        </p:nvSpPr>
        <p:spPr>
          <a:xfrm>
            <a:off x="5205250" y="1925900"/>
            <a:ext cx="261000" cy="5151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65"/>
          <p:cNvSpPr txBox="1">
            <a:spLocks noGrp="1"/>
          </p:cNvSpPr>
          <p:nvPr>
            <p:ph type="body" idx="1"/>
          </p:nvPr>
        </p:nvSpPr>
        <p:spPr>
          <a:xfrm>
            <a:off x="260900" y="14063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04" name="Google Shape;404;p65"/>
          <p:cNvPicPr preferRelativeResize="0"/>
          <p:nvPr/>
        </p:nvPicPr>
        <p:blipFill>
          <a:blip r:embed="rId3">
            <a:alphaModFix/>
          </a:blip>
          <a:stretch>
            <a:fillRect/>
          </a:stretch>
        </p:blipFill>
        <p:spPr>
          <a:xfrm>
            <a:off x="2335200" y="885813"/>
            <a:ext cx="4371975" cy="4257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Each cell also predicts a class probability conditioned on object being present. For example P(Car | Object)</a:t>
            </a:r>
            <a:endParaRPr sz="2000"/>
          </a:p>
        </p:txBody>
      </p:sp>
      <p:pic>
        <p:nvPicPr>
          <p:cNvPr id="410" name="Google Shape;410;p66"/>
          <p:cNvPicPr preferRelativeResize="0"/>
          <p:nvPr/>
        </p:nvPicPr>
        <p:blipFill>
          <a:blip r:embed="rId3">
            <a:alphaModFix/>
          </a:blip>
          <a:stretch>
            <a:fillRect/>
          </a:stretch>
        </p:blipFill>
        <p:spPr>
          <a:xfrm>
            <a:off x="3351646" y="1914471"/>
            <a:ext cx="5284624" cy="2743600"/>
          </a:xfrm>
          <a:prstGeom prst="rect">
            <a:avLst/>
          </a:prstGeom>
          <a:noFill/>
          <a:ln>
            <a:noFill/>
          </a:ln>
        </p:spPr>
      </p:pic>
      <p:pic>
        <p:nvPicPr>
          <p:cNvPr id="411" name="Google Shape;411;p66"/>
          <p:cNvPicPr preferRelativeResize="0"/>
          <p:nvPr/>
        </p:nvPicPr>
        <p:blipFill>
          <a:blip r:embed="rId4">
            <a:alphaModFix/>
          </a:blip>
          <a:stretch>
            <a:fillRect/>
          </a:stretch>
        </p:blipFill>
        <p:spPr>
          <a:xfrm>
            <a:off x="0" y="1622350"/>
            <a:ext cx="3177500" cy="312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P(class|Object) * P(Object) =P(class)</a:t>
            </a:r>
            <a:endParaRPr/>
          </a:p>
        </p:txBody>
      </p:sp>
      <p:sp>
        <p:nvSpPr>
          <p:cNvPr id="417" name="Google Shape;41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18" name="Google Shape;418;p67"/>
          <p:cNvPicPr preferRelativeResize="0"/>
          <p:nvPr/>
        </p:nvPicPr>
        <p:blipFill>
          <a:blip r:embed="rId3">
            <a:alphaModFix/>
          </a:blip>
          <a:stretch>
            <a:fillRect/>
          </a:stretch>
        </p:blipFill>
        <p:spPr>
          <a:xfrm>
            <a:off x="2923575" y="1133138"/>
            <a:ext cx="3532200" cy="345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Thresholding operation and NMS</a:t>
            </a:r>
            <a:endParaRPr/>
          </a:p>
        </p:txBody>
      </p:sp>
      <p:sp>
        <p:nvSpPr>
          <p:cNvPr id="424" name="Google Shape;42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5" name="Google Shape;425;p68"/>
          <p:cNvPicPr preferRelativeResize="0"/>
          <p:nvPr/>
        </p:nvPicPr>
        <p:blipFill>
          <a:blip r:embed="rId3">
            <a:alphaModFix/>
          </a:blip>
          <a:stretch>
            <a:fillRect/>
          </a:stretch>
        </p:blipFill>
        <p:spPr>
          <a:xfrm>
            <a:off x="2640673" y="1152477"/>
            <a:ext cx="3758700" cy="3582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Yolo Architecture</a:t>
            </a:r>
            <a:endParaRPr/>
          </a:p>
        </p:txBody>
      </p:sp>
      <p:sp>
        <p:nvSpPr>
          <p:cNvPr id="431" name="Google Shape;431;p69"/>
          <p:cNvSpPr txBox="1">
            <a:spLocks noGrp="1"/>
          </p:cNvSpPr>
          <p:nvPr>
            <p:ph type="body" idx="1"/>
          </p:nvPr>
        </p:nvSpPr>
        <p:spPr>
          <a:xfrm>
            <a:off x="0" y="1152475"/>
            <a:ext cx="55671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Input image size is 448x448x3  </a:t>
            </a:r>
            <a:endParaRPr/>
          </a:p>
          <a:p>
            <a:pPr marL="457200" lvl="0" indent="-342900" algn="l" rtl="0">
              <a:spcBef>
                <a:spcPts val="0"/>
              </a:spcBef>
              <a:spcAft>
                <a:spcPts val="0"/>
              </a:spcAft>
              <a:buSzPts val="1800"/>
              <a:buChar char="➢"/>
            </a:pPr>
            <a:r>
              <a:rPr lang="en"/>
              <a:t>24 convolution layers </a:t>
            </a:r>
            <a:endParaRPr/>
          </a:p>
          <a:p>
            <a:pPr marL="457200" lvl="0" indent="-342900" algn="l" rtl="0">
              <a:spcBef>
                <a:spcPts val="0"/>
              </a:spcBef>
              <a:spcAft>
                <a:spcPts val="0"/>
              </a:spcAft>
              <a:buSzPts val="1800"/>
              <a:buChar char="➢"/>
            </a:pPr>
            <a:r>
              <a:rPr lang="en"/>
              <a:t>Default parameters: S = 7, B = 2, C = 20 </a:t>
            </a:r>
            <a:endParaRPr/>
          </a:p>
          <a:p>
            <a:pPr marL="457200" lvl="0" indent="-342900" algn="l" rtl="0">
              <a:spcBef>
                <a:spcPts val="0"/>
              </a:spcBef>
              <a:spcAft>
                <a:spcPts val="0"/>
              </a:spcAft>
              <a:buSzPts val="1800"/>
              <a:buChar char="➢"/>
            </a:pPr>
            <a:r>
              <a:rPr lang="en"/>
              <a:t>Output is S*S*(5B+C) = 7*7*(5*2+20) = 7*7*30</a:t>
            </a:r>
            <a:endParaRPr/>
          </a:p>
        </p:txBody>
      </p:sp>
      <p:pic>
        <p:nvPicPr>
          <p:cNvPr id="432" name="Google Shape;432;p69"/>
          <p:cNvPicPr preferRelativeResize="0"/>
          <p:nvPr/>
        </p:nvPicPr>
        <p:blipFill>
          <a:blip r:embed="rId3">
            <a:alphaModFix/>
          </a:blip>
          <a:stretch>
            <a:fillRect/>
          </a:stretch>
        </p:blipFill>
        <p:spPr>
          <a:xfrm>
            <a:off x="1365950" y="2571750"/>
            <a:ext cx="6276506" cy="2532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9" name="Google Shape;439;p70"/>
          <p:cNvPicPr preferRelativeResize="0"/>
          <p:nvPr/>
        </p:nvPicPr>
        <p:blipFill>
          <a:blip r:embed="rId3">
            <a:alphaModFix/>
          </a:blip>
          <a:stretch>
            <a:fillRect/>
          </a:stretch>
        </p:blipFill>
        <p:spPr>
          <a:xfrm>
            <a:off x="311688" y="987475"/>
            <a:ext cx="8258175" cy="3581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Loss Function in YOLO Model </a:t>
            </a:r>
            <a:endParaRPr/>
          </a:p>
        </p:txBody>
      </p:sp>
      <p:pic>
        <p:nvPicPr>
          <p:cNvPr id="445" name="Google Shape;445;p71"/>
          <p:cNvPicPr preferRelativeResize="0"/>
          <p:nvPr/>
        </p:nvPicPr>
        <p:blipFill>
          <a:blip r:embed="rId3">
            <a:alphaModFix/>
          </a:blip>
          <a:stretch>
            <a:fillRect/>
          </a:stretch>
        </p:blipFill>
        <p:spPr>
          <a:xfrm>
            <a:off x="1572531" y="1152473"/>
            <a:ext cx="5998933" cy="3991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2" name="Google Shape;452;p72"/>
          <p:cNvPicPr preferRelativeResize="0"/>
          <p:nvPr/>
        </p:nvPicPr>
        <p:blipFill>
          <a:blip r:embed="rId3">
            <a:alphaModFix/>
          </a:blip>
          <a:stretch>
            <a:fillRect/>
          </a:stretch>
        </p:blipFill>
        <p:spPr>
          <a:xfrm>
            <a:off x="152400" y="619125"/>
            <a:ext cx="8839200" cy="3905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9" name="Google Shape;459;p73"/>
          <p:cNvPicPr preferRelativeResize="0"/>
          <p:nvPr/>
        </p:nvPicPr>
        <p:blipFill>
          <a:blip r:embed="rId3">
            <a:alphaModFix/>
          </a:blip>
          <a:stretch>
            <a:fillRect/>
          </a:stretch>
        </p:blipFill>
        <p:spPr>
          <a:xfrm>
            <a:off x="157163" y="752475"/>
            <a:ext cx="8829675" cy="363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32" name="Google Shape;132;p29"/>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as image classification</a:t>
            </a:r>
            <a:endParaRPr/>
          </a:p>
        </p:txBody>
      </p:sp>
      <p:sp>
        <p:nvSpPr>
          <p:cNvPr id="133" name="Google Shape;133;p29"/>
          <p:cNvSpPr txBox="1"/>
          <p:nvPr/>
        </p:nvSpPr>
        <p:spPr>
          <a:xfrm>
            <a:off x="4703725" y="2269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Cat?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Dog?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Duck? No</a:t>
            </a:r>
            <a:endParaRPr sz="2000"/>
          </a:p>
        </p:txBody>
      </p:sp>
      <p:pic>
        <p:nvPicPr>
          <p:cNvPr id="134" name="Google Shape;134;p29"/>
          <p:cNvPicPr preferRelativeResize="0"/>
          <p:nvPr/>
        </p:nvPicPr>
        <p:blipFill>
          <a:blip r:embed="rId3">
            <a:alphaModFix/>
          </a:blip>
          <a:stretch>
            <a:fillRect/>
          </a:stretch>
        </p:blipFill>
        <p:spPr>
          <a:xfrm>
            <a:off x="838200" y="1895850"/>
            <a:ext cx="3162300" cy="2400300"/>
          </a:xfrm>
          <a:prstGeom prst="rect">
            <a:avLst/>
          </a:prstGeom>
          <a:noFill/>
          <a:ln>
            <a:noFill/>
          </a:ln>
        </p:spPr>
      </p:pic>
      <p:sp>
        <p:nvSpPr>
          <p:cNvPr id="135" name="Google Shape;135;p29"/>
          <p:cNvSpPr txBox="1"/>
          <p:nvPr/>
        </p:nvSpPr>
        <p:spPr>
          <a:xfrm>
            <a:off x="4925775" y="1481250"/>
            <a:ext cx="26262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Labels = [cat, dog, duck]</a:t>
            </a:r>
            <a:endParaRPr sz="1800"/>
          </a:p>
        </p:txBody>
      </p:sp>
      <p:sp>
        <p:nvSpPr>
          <p:cNvPr id="136" name="Google Shape;136;p29"/>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6" name="Google Shape;466;p74"/>
          <p:cNvPicPr preferRelativeResize="0"/>
          <p:nvPr/>
        </p:nvPicPr>
        <p:blipFill>
          <a:blip r:embed="rId3">
            <a:alphaModFix/>
          </a:blip>
          <a:stretch>
            <a:fillRect/>
          </a:stretch>
        </p:blipFill>
        <p:spPr>
          <a:xfrm>
            <a:off x="209550" y="585788"/>
            <a:ext cx="8724900" cy="3971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 boxes should be predicted with more accuracy</a:t>
            </a:r>
            <a:endParaRPr/>
          </a:p>
        </p:txBody>
      </p:sp>
      <p:sp>
        <p:nvSpPr>
          <p:cNvPr id="472" name="Google Shape;472;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73" name="Google Shape;473;p75"/>
          <p:cNvPicPr preferRelativeResize="0"/>
          <p:nvPr/>
        </p:nvPicPr>
        <p:blipFill>
          <a:blip r:embed="rId3">
            <a:alphaModFix/>
          </a:blip>
          <a:stretch>
            <a:fillRect/>
          </a:stretch>
        </p:blipFill>
        <p:spPr>
          <a:xfrm>
            <a:off x="1585700" y="1152472"/>
            <a:ext cx="5972599" cy="3670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a:spLocks noGrp="1"/>
          </p:cNvSpPr>
          <p:nvPr>
            <p:ph type="title"/>
          </p:nvPr>
        </p:nvSpPr>
        <p:spPr>
          <a:xfrm>
            <a:off x="266325" y="1093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highlight>
                  <a:srgbClr val="FFFFFF"/>
                </a:highlight>
              </a:rPr>
              <a:t>Object detection metric: Mean Average Precision (mAP)</a:t>
            </a:r>
            <a:endParaRPr sz="1800">
              <a:highlight>
                <a:srgbClr val="FFFFFF"/>
              </a:highlight>
            </a:endParaRPr>
          </a:p>
          <a:p>
            <a:pPr marL="0" lvl="0" indent="0" algn="l" rtl="0">
              <a:spcBef>
                <a:spcPts val="0"/>
              </a:spcBef>
              <a:spcAft>
                <a:spcPts val="0"/>
              </a:spcAft>
              <a:buNone/>
            </a:pPr>
            <a:endParaRPr sz="1800" b="1">
              <a:highlight>
                <a:srgbClr val="FFFFFF"/>
              </a:highlight>
            </a:endParaRPr>
          </a:p>
        </p:txBody>
      </p:sp>
      <p:sp>
        <p:nvSpPr>
          <p:cNvPr id="479" name="Google Shape;479;p76"/>
          <p:cNvSpPr txBox="1">
            <a:spLocks noGrp="1"/>
          </p:cNvSpPr>
          <p:nvPr>
            <p:ph type="body" idx="1"/>
          </p:nvPr>
        </p:nvSpPr>
        <p:spPr>
          <a:xfrm>
            <a:off x="311700" y="591407"/>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highlight>
                  <a:srgbClr val="FFFFFF"/>
                </a:highlight>
              </a:rPr>
              <a:t>mAP</a:t>
            </a:r>
            <a:r>
              <a:rPr lang="en" sz="1200">
                <a:solidFill>
                  <a:schemeClr val="dk1"/>
                </a:solidFill>
                <a:highlight>
                  <a:srgbClr val="FFFFFF"/>
                </a:highlight>
              </a:rPr>
              <a:t> is measure of how well the detector is able to localize and classify the objects in a image. It is based on the concepts of </a:t>
            </a:r>
            <a:r>
              <a:rPr lang="en" sz="1200" b="1">
                <a:solidFill>
                  <a:schemeClr val="dk1"/>
                </a:solidFill>
                <a:highlight>
                  <a:srgbClr val="FFFFFF"/>
                </a:highlight>
              </a:rPr>
              <a:t>Confusion Matrix</a:t>
            </a:r>
            <a:r>
              <a:rPr lang="en" sz="1200">
                <a:solidFill>
                  <a:schemeClr val="dk1"/>
                </a:solidFill>
                <a:highlight>
                  <a:srgbClr val="FFFFFF"/>
                </a:highlight>
              </a:rPr>
              <a:t>, </a:t>
            </a:r>
            <a:r>
              <a:rPr lang="en" sz="1200" b="1">
                <a:solidFill>
                  <a:schemeClr val="dk1"/>
                </a:solidFill>
                <a:highlight>
                  <a:srgbClr val="FFFFFF"/>
                </a:highlight>
              </a:rPr>
              <a:t>Intersection Over Union (IoU)</a:t>
            </a:r>
            <a:r>
              <a:rPr lang="en" sz="1200">
                <a:solidFill>
                  <a:schemeClr val="dk1"/>
                </a:solidFill>
                <a:highlight>
                  <a:srgbClr val="FFFFFF"/>
                </a:highlight>
              </a:rPr>
              <a:t>, </a:t>
            </a:r>
            <a:r>
              <a:rPr lang="en" sz="1200" b="1">
                <a:solidFill>
                  <a:schemeClr val="dk1"/>
                </a:solidFill>
                <a:highlight>
                  <a:srgbClr val="FFFFFF"/>
                </a:highlight>
              </a:rPr>
              <a:t>Precision</a:t>
            </a:r>
            <a:r>
              <a:rPr lang="en" sz="1200">
                <a:solidFill>
                  <a:schemeClr val="dk1"/>
                </a:solidFill>
                <a:highlight>
                  <a:srgbClr val="FFFFFF"/>
                </a:highlight>
              </a:rPr>
              <a:t> and </a:t>
            </a:r>
            <a:r>
              <a:rPr lang="en" sz="1200" b="1">
                <a:solidFill>
                  <a:schemeClr val="dk1"/>
                </a:solidFill>
                <a:highlight>
                  <a:srgbClr val="FFFFFF"/>
                </a:highlight>
              </a:rPr>
              <a:t>Recall</a:t>
            </a: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1600"/>
              </a:spcAft>
              <a:buNone/>
            </a:pPr>
            <a:endParaRPr/>
          </a:p>
        </p:txBody>
      </p:sp>
      <p:pic>
        <p:nvPicPr>
          <p:cNvPr id="480" name="Google Shape;480;p76"/>
          <p:cNvPicPr preferRelativeResize="0"/>
          <p:nvPr/>
        </p:nvPicPr>
        <p:blipFill>
          <a:blip r:embed="rId3">
            <a:alphaModFix/>
          </a:blip>
          <a:stretch>
            <a:fillRect/>
          </a:stretch>
        </p:blipFill>
        <p:spPr>
          <a:xfrm>
            <a:off x="0" y="1709550"/>
            <a:ext cx="3680875" cy="2891261"/>
          </a:xfrm>
          <a:prstGeom prst="rect">
            <a:avLst/>
          </a:prstGeom>
          <a:noFill/>
          <a:ln>
            <a:noFill/>
          </a:ln>
        </p:spPr>
      </p:pic>
      <p:sp>
        <p:nvSpPr>
          <p:cNvPr id="481" name="Google Shape;481;p76"/>
          <p:cNvSpPr txBox="1"/>
          <p:nvPr/>
        </p:nvSpPr>
        <p:spPr>
          <a:xfrm>
            <a:off x="3680875" y="1328550"/>
            <a:ext cx="5463000" cy="36972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600"/>
              </a:spcBef>
              <a:spcAft>
                <a:spcPts val="0"/>
              </a:spcAft>
              <a:buClr>
                <a:schemeClr val="dk1"/>
              </a:buClr>
              <a:buSzPts val="1100"/>
              <a:buFont typeface="Arial"/>
              <a:buNone/>
            </a:pPr>
            <a:r>
              <a:rPr lang="en" sz="1350">
                <a:solidFill>
                  <a:srgbClr val="080A13"/>
                </a:solidFill>
                <a:highlight>
                  <a:srgbClr val="FFFFFF"/>
                </a:highlight>
              </a:rPr>
              <a:t>To create a confusion matrix, we need four attributes:</a:t>
            </a:r>
            <a:endParaRPr sz="1350">
              <a:solidFill>
                <a:srgbClr val="080A13"/>
              </a:solidFill>
              <a:highlight>
                <a:srgbClr val="FFFFFF"/>
              </a:highlight>
            </a:endParaRPr>
          </a:p>
          <a:p>
            <a:pPr marL="0" lvl="0" indent="0" algn="l" rtl="0">
              <a:lnSpc>
                <a:spcPct val="172222"/>
              </a:lnSpc>
              <a:spcBef>
                <a:spcPts val="600"/>
              </a:spcBef>
              <a:spcAft>
                <a:spcPts val="0"/>
              </a:spcAft>
              <a:buClr>
                <a:schemeClr val="dk1"/>
              </a:buClr>
              <a:buSzPts val="1100"/>
              <a:buFont typeface="Arial"/>
              <a:buNone/>
            </a:pPr>
            <a:r>
              <a:rPr lang="en" sz="1350" b="1">
                <a:solidFill>
                  <a:srgbClr val="080A13"/>
                </a:solidFill>
                <a:highlight>
                  <a:srgbClr val="FFFFFF"/>
                </a:highlight>
              </a:rPr>
              <a:t>True Positives (TP): </a:t>
            </a:r>
            <a:r>
              <a:rPr lang="en" sz="1350">
                <a:solidFill>
                  <a:srgbClr val="080A13"/>
                </a:solidFill>
                <a:highlight>
                  <a:srgbClr val="FFFFFF"/>
                </a:highlight>
              </a:rPr>
              <a:t> The model predicted a label and matches correctly as per ground truth.</a:t>
            </a:r>
            <a:endParaRPr sz="1350">
              <a:solidFill>
                <a:srgbClr val="080A13"/>
              </a:solidFill>
              <a:highlight>
                <a:srgbClr val="FFFFFF"/>
              </a:highlight>
            </a:endParaRPr>
          </a:p>
          <a:p>
            <a:pPr marL="0" lvl="0" indent="0" algn="l" rtl="0">
              <a:lnSpc>
                <a:spcPct val="172222"/>
              </a:lnSpc>
              <a:spcBef>
                <a:spcPts val="600"/>
              </a:spcBef>
              <a:spcAft>
                <a:spcPts val="0"/>
              </a:spcAft>
              <a:buClr>
                <a:schemeClr val="dk1"/>
              </a:buClr>
              <a:buSzPts val="1100"/>
              <a:buFont typeface="Arial"/>
              <a:buNone/>
            </a:pPr>
            <a:r>
              <a:rPr lang="en" sz="1350" b="1">
                <a:solidFill>
                  <a:srgbClr val="080A13"/>
                </a:solidFill>
                <a:highlight>
                  <a:srgbClr val="FFFFFF"/>
                </a:highlight>
              </a:rPr>
              <a:t>True Negatives (TN):</a:t>
            </a:r>
            <a:r>
              <a:rPr lang="en" sz="1350">
                <a:solidFill>
                  <a:srgbClr val="080A13"/>
                </a:solidFill>
                <a:highlight>
                  <a:srgbClr val="FFFFFF"/>
                </a:highlight>
              </a:rPr>
              <a:t> The model does not predict the label and is not a part of the ground truth.</a:t>
            </a:r>
            <a:endParaRPr sz="1350">
              <a:solidFill>
                <a:srgbClr val="080A13"/>
              </a:solidFill>
              <a:highlight>
                <a:srgbClr val="FFFFFF"/>
              </a:highlight>
            </a:endParaRPr>
          </a:p>
          <a:p>
            <a:pPr marL="0" lvl="0" indent="0" algn="l" rtl="0">
              <a:lnSpc>
                <a:spcPct val="172222"/>
              </a:lnSpc>
              <a:spcBef>
                <a:spcPts val="600"/>
              </a:spcBef>
              <a:spcAft>
                <a:spcPts val="0"/>
              </a:spcAft>
              <a:buClr>
                <a:schemeClr val="dk1"/>
              </a:buClr>
              <a:buSzPts val="1100"/>
              <a:buFont typeface="Arial"/>
              <a:buNone/>
            </a:pPr>
            <a:r>
              <a:rPr lang="en" sz="1350" b="1">
                <a:solidFill>
                  <a:srgbClr val="080A13"/>
                </a:solidFill>
                <a:highlight>
                  <a:srgbClr val="FFFFFF"/>
                </a:highlight>
              </a:rPr>
              <a:t>False Positives (FP):</a:t>
            </a:r>
            <a:r>
              <a:rPr lang="en" sz="1350">
                <a:solidFill>
                  <a:srgbClr val="080A13"/>
                </a:solidFill>
                <a:highlight>
                  <a:srgbClr val="FFFFFF"/>
                </a:highlight>
              </a:rPr>
              <a:t> The model predicted a label, but it is not a part of the ground truth (Type I Error).</a:t>
            </a:r>
            <a:endParaRPr sz="1350">
              <a:solidFill>
                <a:srgbClr val="080A13"/>
              </a:solidFill>
              <a:highlight>
                <a:srgbClr val="FFFFFF"/>
              </a:highlight>
            </a:endParaRPr>
          </a:p>
          <a:p>
            <a:pPr marL="0" lvl="0" indent="0" algn="l" rtl="0">
              <a:lnSpc>
                <a:spcPct val="172222"/>
              </a:lnSpc>
              <a:spcBef>
                <a:spcPts val="600"/>
              </a:spcBef>
              <a:spcAft>
                <a:spcPts val="0"/>
              </a:spcAft>
              <a:buClr>
                <a:schemeClr val="dk1"/>
              </a:buClr>
              <a:buSzPts val="1100"/>
              <a:buFont typeface="Arial"/>
              <a:buNone/>
            </a:pPr>
            <a:r>
              <a:rPr lang="en" sz="1350" b="1">
                <a:solidFill>
                  <a:srgbClr val="080A13"/>
                </a:solidFill>
                <a:highlight>
                  <a:srgbClr val="FFFFFF"/>
                </a:highlight>
              </a:rPr>
              <a:t>False Negatives (FN): </a:t>
            </a:r>
            <a:r>
              <a:rPr lang="en" sz="1350">
                <a:solidFill>
                  <a:srgbClr val="080A13"/>
                </a:solidFill>
                <a:highlight>
                  <a:srgbClr val="FFFFFF"/>
                </a:highlight>
              </a:rPr>
              <a:t>The model does not predict a label, but it is part of the ground truth. (Type II Error).</a:t>
            </a:r>
            <a:endParaRPr sz="1350">
              <a:solidFill>
                <a:srgbClr val="080A13"/>
              </a:solidFill>
              <a:highlight>
                <a:srgbClr val="FFFFFF"/>
              </a:highlight>
            </a:endParaRPr>
          </a:p>
          <a:p>
            <a:pPr marL="0" lvl="0" indent="0" algn="l" rtl="0">
              <a:spcBef>
                <a:spcPts val="600"/>
              </a:spcBef>
              <a:spcAft>
                <a:spcPts val="0"/>
              </a:spcAft>
              <a:buNone/>
            </a:pPr>
            <a:endParaRPr sz="18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Precision and Recall</a:t>
            </a:r>
            <a:endParaRPr/>
          </a:p>
        </p:txBody>
      </p:sp>
      <p:sp>
        <p:nvSpPr>
          <p:cNvPr id="487" name="Google Shape;487;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8" name="Google Shape;488;p77"/>
          <p:cNvPicPr preferRelativeResize="0"/>
          <p:nvPr/>
        </p:nvPicPr>
        <p:blipFill>
          <a:blip r:embed="rId3">
            <a:alphaModFix/>
          </a:blip>
          <a:stretch>
            <a:fillRect/>
          </a:stretch>
        </p:blipFill>
        <p:spPr>
          <a:xfrm>
            <a:off x="4686300" y="2102739"/>
            <a:ext cx="4457700" cy="590550"/>
          </a:xfrm>
          <a:prstGeom prst="rect">
            <a:avLst/>
          </a:prstGeom>
          <a:noFill/>
          <a:ln>
            <a:noFill/>
          </a:ln>
        </p:spPr>
      </p:pic>
      <p:pic>
        <p:nvPicPr>
          <p:cNvPr id="489" name="Google Shape;489;p77"/>
          <p:cNvPicPr preferRelativeResize="0"/>
          <p:nvPr/>
        </p:nvPicPr>
        <p:blipFill>
          <a:blip r:embed="rId4">
            <a:alphaModFix/>
          </a:blip>
          <a:stretch>
            <a:fillRect/>
          </a:stretch>
        </p:blipFill>
        <p:spPr>
          <a:xfrm>
            <a:off x="0" y="1328550"/>
            <a:ext cx="3331201" cy="2616600"/>
          </a:xfrm>
          <a:prstGeom prst="rect">
            <a:avLst/>
          </a:prstGeom>
          <a:noFill/>
          <a:ln>
            <a:noFill/>
          </a:ln>
        </p:spPr>
      </p:pic>
      <p:pic>
        <p:nvPicPr>
          <p:cNvPr id="490" name="Google Shape;490;p77"/>
          <p:cNvPicPr preferRelativeResize="0"/>
          <p:nvPr/>
        </p:nvPicPr>
        <p:blipFill>
          <a:blip r:embed="rId5">
            <a:alphaModFix/>
          </a:blip>
          <a:stretch>
            <a:fillRect/>
          </a:stretch>
        </p:blipFill>
        <p:spPr>
          <a:xfrm>
            <a:off x="5026783" y="2945950"/>
            <a:ext cx="3776726" cy="1103325"/>
          </a:xfrm>
          <a:prstGeom prst="rect">
            <a:avLst/>
          </a:prstGeom>
          <a:noFill/>
          <a:ln>
            <a:noFill/>
          </a:ln>
        </p:spPr>
      </p:pic>
      <p:sp>
        <p:nvSpPr>
          <p:cNvPr id="491" name="Google Shape;491;p77"/>
          <p:cNvSpPr txBox="1"/>
          <p:nvPr/>
        </p:nvSpPr>
        <p:spPr>
          <a:xfrm>
            <a:off x="152475" y="4156375"/>
            <a:ext cx="8907900" cy="10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2"/>
                </a:solidFill>
              </a:rPr>
              <a:t>Precision</a:t>
            </a:r>
            <a:r>
              <a:rPr lang="en" sz="1500">
                <a:solidFill>
                  <a:schemeClr val="dk2"/>
                </a:solidFill>
              </a:rPr>
              <a:t> measures how well you can find true positives(TP) out of all positive predictions (TP+FP).</a:t>
            </a:r>
            <a:endParaRPr sz="1500">
              <a:solidFill>
                <a:schemeClr val="dk2"/>
              </a:solidFill>
            </a:endParaRPr>
          </a:p>
          <a:p>
            <a:pPr marL="0" lvl="0" indent="0" algn="l" rtl="0">
              <a:spcBef>
                <a:spcPts val="0"/>
              </a:spcBef>
              <a:spcAft>
                <a:spcPts val="0"/>
              </a:spcAft>
              <a:buNone/>
            </a:pPr>
            <a:endParaRPr sz="1500">
              <a:solidFill>
                <a:schemeClr val="dk2"/>
              </a:solidFill>
            </a:endParaRPr>
          </a:p>
          <a:p>
            <a:pPr marL="0" lvl="0" indent="0" algn="l" rtl="0">
              <a:spcBef>
                <a:spcPts val="0"/>
              </a:spcBef>
              <a:spcAft>
                <a:spcPts val="0"/>
              </a:spcAft>
              <a:buNone/>
            </a:pPr>
            <a:r>
              <a:rPr lang="en" sz="1500" b="1">
                <a:solidFill>
                  <a:schemeClr val="dk2"/>
                </a:solidFill>
              </a:rPr>
              <a:t>Recall</a:t>
            </a:r>
            <a:r>
              <a:rPr lang="en" sz="1500">
                <a:solidFill>
                  <a:schemeClr val="dk2"/>
                </a:solidFill>
              </a:rPr>
              <a:t> measures how well you can find true positives(TP) out of all predictions(TP+FN).</a:t>
            </a:r>
            <a:endParaRPr sz="15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8"/>
          <p:cNvSpPr txBox="1">
            <a:spLocks noGrp="1"/>
          </p:cNvSpPr>
          <p:nvPr>
            <p:ph type="body" idx="1"/>
          </p:nvPr>
        </p:nvSpPr>
        <p:spPr>
          <a:xfrm>
            <a:off x="259425" y="729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highlight>
                  <a:srgbClr val="FFFFFF"/>
                </a:highlight>
              </a:rPr>
              <a:t>- If IoU &gt; a certain threshold (e.g., 0.5), the prediction is considered a  </a:t>
            </a:r>
            <a:r>
              <a:rPr lang="en" sz="1600" b="1">
                <a:solidFill>
                  <a:schemeClr val="dk1"/>
                </a:solidFill>
                <a:highlight>
                  <a:srgbClr val="FFFFFF"/>
                </a:highlight>
              </a:rPr>
              <a:t>True Positive (TP)</a:t>
            </a:r>
            <a:r>
              <a:rPr lang="en" sz="1600">
                <a:solidFill>
                  <a:schemeClr val="dk1"/>
                </a:solidFill>
                <a:highlight>
                  <a:srgbClr val="FFFFFF"/>
                </a:highlight>
              </a:rPr>
              <a:t>. </a:t>
            </a:r>
            <a:endParaRPr sz="16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600">
                <a:solidFill>
                  <a:schemeClr val="dk1"/>
                </a:solidFill>
                <a:highlight>
                  <a:srgbClr val="FFFFFF"/>
                </a:highlight>
              </a:rPr>
              <a:t>- If IoU ≤ threshold, the prediction is considered a </a:t>
            </a:r>
            <a:r>
              <a:rPr lang="en" sz="1600" b="1">
                <a:solidFill>
                  <a:schemeClr val="dk1"/>
                </a:solidFill>
                <a:highlight>
                  <a:srgbClr val="FFFFFF"/>
                </a:highlight>
              </a:rPr>
              <a:t>False Positive (FP)</a:t>
            </a:r>
            <a:r>
              <a:rPr lang="en" sz="1600">
                <a:solidFill>
                  <a:schemeClr val="dk1"/>
                </a:solidFill>
                <a:highlight>
                  <a:srgbClr val="FFFFFF"/>
                </a:highlight>
              </a:rPr>
              <a:t>. </a:t>
            </a:r>
            <a:endParaRPr sz="1600">
              <a:solidFill>
                <a:schemeClr val="dk1"/>
              </a:solidFill>
              <a:highlight>
                <a:srgbClr val="FFFFFF"/>
              </a:highlight>
            </a:endParaRPr>
          </a:p>
          <a:p>
            <a:pPr marL="0" lvl="0" indent="0" algn="l" rtl="0">
              <a:spcBef>
                <a:spcPts val="0"/>
              </a:spcBef>
              <a:spcAft>
                <a:spcPts val="1600"/>
              </a:spcAft>
              <a:buNone/>
            </a:pPr>
            <a:endParaRPr/>
          </a:p>
        </p:txBody>
      </p:sp>
      <p:pic>
        <p:nvPicPr>
          <p:cNvPr id="497" name="Google Shape;497;p78"/>
          <p:cNvPicPr preferRelativeResize="0"/>
          <p:nvPr/>
        </p:nvPicPr>
        <p:blipFill>
          <a:blip r:embed="rId3">
            <a:alphaModFix/>
          </a:blip>
          <a:stretch>
            <a:fillRect/>
          </a:stretch>
        </p:blipFill>
        <p:spPr>
          <a:xfrm>
            <a:off x="1407868" y="1271825"/>
            <a:ext cx="5605703" cy="3714750"/>
          </a:xfrm>
          <a:prstGeom prst="rect">
            <a:avLst/>
          </a:prstGeom>
          <a:noFill/>
          <a:ln>
            <a:noFill/>
          </a:ln>
        </p:spPr>
      </p:pic>
      <p:sp>
        <p:nvSpPr>
          <p:cNvPr id="498" name="Google Shape;498;p78"/>
          <p:cNvSpPr txBox="1"/>
          <p:nvPr/>
        </p:nvSpPr>
        <p:spPr>
          <a:xfrm>
            <a:off x="259425" y="17290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79"/>
          <p:cNvPicPr preferRelativeResize="0"/>
          <p:nvPr/>
        </p:nvPicPr>
        <p:blipFill>
          <a:blip r:embed="rId3">
            <a:alphaModFix/>
          </a:blip>
          <a:stretch>
            <a:fillRect/>
          </a:stretch>
        </p:blipFill>
        <p:spPr>
          <a:xfrm>
            <a:off x="1514475" y="136050"/>
            <a:ext cx="6115051" cy="3524250"/>
          </a:xfrm>
          <a:prstGeom prst="rect">
            <a:avLst/>
          </a:prstGeom>
          <a:noFill/>
          <a:ln>
            <a:noFill/>
          </a:ln>
        </p:spPr>
      </p:pic>
      <p:sp>
        <p:nvSpPr>
          <p:cNvPr id="504" name="Google Shape;504;p79"/>
          <p:cNvSpPr txBox="1"/>
          <p:nvPr/>
        </p:nvSpPr>
        <p:spPr>
          <a:xfrm>
            <a:off x="1313550" y="17943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79"/>
          <p:cNvPicPr preferRelativeResize="0"/>
          <p:nvPr/>
        </p:nvPicPr>
        <p:blipFill rotWithShape="1">
          <a:blip r:embed="rId3">
            <a:alphaModFix/>
          </a:blip>
          <a:srcRect l="42770" t="74201" r="21922"/>
          <a:stretch/>
        </p:blipFill>
        <p:spPr>
          <a:xfrm>
            <a:off x="4154700" y="4234300"/>
            <a:ext cx="2158999" cy="909200"/>
          </a:xfrm>
          <a:prstGeom prst="rect">
            <a:avLst/>
          </a:prstGeom>
          <a:noFill/>
          <a:ln>
            <a:noFill/>
          </a:ln>
        </p:spPr>
      </p:pic>
      <p:pic>
        <p:nvPicPr>
          <p:cNvPr id="506" name="Google Shape;506;p79"/>
          <p:cNvPicPr preferRelativeResize="0"/>
          <p:nvPr/>
        </p:nvPicPr>
        <p:blipFill rotWithShape="1">
          <a:blip r:embed="rId3">
            <a:alphaModFix/>
          </a:blip>
          <a:srcRect l="22367" t="58457" r="59347" b="7351"/>
          <a:stretch/>
        </p:blipFill>
        <p:spPr>
          <a:xfrm>
            <a:off x="2594950" y="4234300"/>
            <a:ext cx="843650" cy="909200"/>
          </a:xfrm>
          <a:prstGeom prst="rect">
            <a:avLst/>
          </a:prstGeom>
          <a:noFill/>
          <a:ln>
            <a:noFill/>
          </a:ln>
        </p:spPr>
      </p:pic>
      <p:sp>
        <p:nvSpPr>
          <p:cNvPr id="507" name="Google Shape;507;p79"/>
          <p:cNvSpPr/>
          <p:nvPr/>
        </p:nvSpPr>
        <p:spPr>
          <a:xfrm>
            <a:off x="3275400" y="3176075"/>
            <a:ext cx="163200" cy="1058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 name="Google Shape;508;p79"/>
          <p:cNvSpPr/>
          <p:nvPr/>
        </p:nvSpPr>
        <p:spPr>
          <a:xfrm>
            <a:off x="5450725" y="3319400"/>
            <a:ext cx="163200" cy="1058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79"/>
          <p:cNvSpPr txBox="1"/>
          <p:nvPr/>
        </p:nvSpPr>
        <p:spPr>
          <a:xfrm>
            <a:off x="109400" y="4264650"/>
            <a:ext cx="2095500" cy="6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False Positive Cases</a:t>
            </a:r>
            <a:endParaRPr sz="18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0"/>
          <p:cNvSpPr txBox="1">
            <a:spLocks noGrp="1"/>
          </p:cNvSpPr>
          <p:nvPr>
            <p:ph type="body" idx="1"/>
          </p:nvPr>
        </p:nvSpPr>
        <p:spPr>
          <a:xfrm>
            <a:off x="166550" y="12424"/>
            <a:ext cx="8569800" cy="46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highlight>
                  <a:srgbClr val="FFFFFF"/>
                </a:highlight>
              </a:rPr>
              <a:t>Steps to Calculate mAP for Object Detection</a:t>
            </a:r>
            <a:r>
              <a:rPr lang="en" sz="1900">
                <a:solidFill>
                  <a:schemeClr val="dk1"/>
                </a:solidFill>
                <a:highlight>
                  <a:srgbClr val="FFFFFF"/>
                </a:highlight>
              </a:rPr>
              <a:t> </a:t>
            </a:r>
            <a:endParaRPr sz="19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1. </a:t>
            </a:r>
            <a:r>
              <a:rPr lang="en" sz="1200" b="1">
                <a:solidFill>
                  <a:schemeClr val="dk1"/>
                </a:solidFill>
                <a:highlight>
                  <a:srgbClr val="FFFFFF"/>
                </a:highlight>
              </a:rPr>
              <a:t>For Each Class</a:t>
            </a: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a:t>
            </a:r>
            <a:r>
              <a:rPr lang="en" sz="1200" b="1">
                <a:solidFill>
                  <a:schemeClr val="dk1"/>
                </a:solidFill>
                <a:highlight>
                  <a:srgbClr val="FFFFFF"/>
                </a:highlight>
              </a:rPr>
              <a:t>Compute IoU</a:t>
            </a:r>
            <a:r>
              <a:rPr lang="en" sz="1200">
                <a:solidFill>
                  <a:schemeClr val="dk1"/>
                </a:solidFill>
                <a:highlight>
                  <a:srgbClr val="FFFFFF"/>
                </a:highlight>
              </a:rPr>
              <a:t>: For each predicted box, compute its IoU with the ground truth box.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a:t>
            </a:r>
            <a:r>
              <a:rPr lang="en" sz="1200" b="1">
                <a:solidFill>
                  <a:schemeClr val="dk1"/>
                </a:solidFill>
                <a:highlight>
                  <a:srgbClr val="FFFFFF"/>
                </a:highlight>
              </a:rPr>
              <a:t>Assign True Positives and False Positives</a:t>
            </a: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If IoU &gt; threshold (e.g., 0.5), it’s a True Positive (TP).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If IoU ≤ threshold or there is no ground truth box for the prediction, it’s a False Positive (FP).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If there’s a ground truth box with no corresponding prediction, it’s a False Negative (FN).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  - </a:t>
            </a:r>
            <a:r>
              <a:rPr lang="en" sz="1200" b="1">
                <a:solidFill>
                  <a:schemeClr val="dk1"/>
                </a:solidFill>
                <a:highlight>
                  <a:srgbClr val="FFFFFF"/>
                </a:highlight>
              </a:rPr>
              <a:t>Compute Precision and Recall</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200" b="1">
                <a:solidFill>
                  <a:schemeClr val="dk1"/>
                </a:solidFill>
                <a:highlight>
                  <a:srgbClr val="FFFFFF"/>
                </a:highlight>
              </a:rPr>
              <a:t>2. Precision-Recall Score Computation</a:t>
            </a:r>
            <a:r>
              <a:rPr lang="en" sz="1200">
                <a:solidFill>
                  <a:schemeClr val="dk1"/>
                </a:solidFill>
                <a:highlight>
                  <a:srgbClr val="FFFFFF"/>
                </a:highlight>
              </a:rPr>
              <a:t>: For each class, plot a Precision-Recall (P-R) curve, which is created by varying the confidence threshold used for accepting predictions (lower threshold = more detections, but possibly more FPs).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1600"/>
              </a:spcAft>
              <a:buNone/>
            </a:pPr>
            <a:endParaRPr/>
          </a:p>
        </p:txBody>
      </p:sp>
      <p:pic>
        <p:nvPicPr>
          <p:cNvPr id="515" name="Google Shape;515;p80"/>
          <p:cNvPicPr preferRelativeResize="0"/>
          <p:nvPr/>
        </p:nvPicPr>
        <p:blipFill>
          <a:blip r:embed="rId3">
            <a:alphaModFix/>
          </a:blip>
          <a:stretch>
            <a:fillRect/>
          </a:stretch>
        </p:blipFill>
        <p:spPr>
          <a:xfrm>
            <a:off x="636883" y="2571750"/>
            <a:ext cx="7825043" cy="257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b="1">
                <a:highlight>
                  <a:schemeClr val="lt1"/>
                </a:highlight>
              </a:rPr>
              <a:t>Steps to Calculate mAP for Object Detection</a:t>
            </a:r>
            <a:r>
              <a:rPr lang="en" sz="1900">
                <a:highlight>
                  <a:schemeClr val="lt1"/>
                </a:highlight>
              </a:rPr>
              <a:t> </a:t>
            </a:r>
            <a:endParaRPr sz="1900">
              <a:highlight>
                <a:schemeClr val="lt1"/>
              </a:highlight>
            </a:endParaRPr>
          </a:p>
          <a:p>
            <a:pPr marL="0" lvl="0" indent="0" algn="l" rtl="0">
              <a:spcBef>
                <a:spcPts val="0"/>
              </a:spcBef>
              <a:spcAft>
                <a:spcPts val="0"/>
              </a:spcAft>
              <a:buNone/>
            </a:pPr>
            <a:endParaRPr/>
          </a:p>
        </p:txBody>
      </p:sp>
      <p:sp>
        <p:nvSpPr>
          <p:cNvPr id="521" name="Google Shape;521;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highlight>
                  <a:schemeClr val="lt1"/>
                </a:highlight>
              </a:rPr>
              <a:t>3. </a:t>
            </a:r>
            <a:r>
              <a:rPr lang="en" sz="1200" b="1">
                <a:solidFill>
                  <a:schemeClr val="dk1"/>
                </a:solidFill>
                <a:highlight>
                  <a:schemeClr val="lt1"/>
                </a:highlight>
              </a:rPr>
              <a:t>Average Precision (AP)</a:t>
            </a:r>
            <a:r>
              <a:rPr lang="en" sz="1200">
                <a:solidFill>
                  <a:schemeClr val="dk1"/>
                </a:solidFill>
                <a:highlight>
                  <a:schemeClr val="lt1"/>
                </a:highlight>
              </a:rPr>
              <a:t>: The area under the Precision-Recall curve is calculated. It is essentially the average of precision values across a range of recall values, typically from 0 to 1. A common method for calculating AP is by integrating over evenly spaced recall points (e.g., 0, 0.1, 0.2, ..., 1). This is called </a:t>
            </a:r>
            <a:r>
              <a:rPr lang="en" sz="1200" b="1">
                <a:solidFill>
                  <a:schemeClr val="dk1"/>
                </a:solidFill>
                <a:highlight>
                  <a:schemeClr val="lt1"/>
                </a:highlight>
              </a:rPr>
              <a:t>Average Precision (AP)</a:t>
            </a:r>
            <a:r>
              <a:rPr lang="en" sz="1200">
                <a:solidFill>
                  <a:schemeClr val="dk1"/>
                </a:solidFill>
                <a:highlight>
                  <a:schemeClr val="lt1"/>
                </a:highlight>
              </a:rPr>
              <a:t> for that specific class. </a:t>
            </a:r>
            <a:endParaRPr sz="1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200">
              <a:solidFill>
                <a:schemeClr val="dk1"/>
              </a:solidFill>
              <a:highlight>
                <a:schemeClr val="lt1"/>
              </a:highlight>
            </a:endParaRPr>
          </a:p>
          <a:p>
            <a:pPr marL="0" lvl="0" indent="0" algn="l" rtl="0">
              <a:spcBef>
                <a:spcPts val="0"/>
              </a:spcBef>
              <a:spcAft>
                <a:spcPts val="0"/>
              </a:spcAft>
              <a:buNone/>
            </a:pPr>
            <a:r>
              <a:rPr lang="en" sz="1200">
                <a:solidFill>
                  <a:schemeClr val="dk1"/>
                </a:solidFill>
                <a:highlight>
                  <a:schemeClr val="lt1"/>
                </a:highlight>
              </a:rPr>
              <a:t>4. </a:t>
            </a:r>
            <a:r>
              <a:rPr lang="en" sz="1200" b="1">
                <a:solidFill>
                  <a:schemeClr val="dk1"/>
                </a:solidFill>
                <a:highlight>
                  <a:schemeClr val="lt1"/>
                </a:highlight>
              </a:rPr>
              <a:t>Mean Average Precision (mAP)</a:t>
            </a:r>
            <a:r>
              <a:rPr lang="en" sz="1200">
                <a:solidFill>
                  <a:schemeClr val="dk1"/>
                </a:solidFill>
                <a:highlight>
                  <a:schemeClr val="lt1"/>
                </a:highlight>
              </a:rPr>
              <a:t>: Once the AP for each class is computed, mAP is simply the mean of the AP values across all object classes. </a:t>
            </a: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a:p>
            <a:pPr marL="0" lvl="0" indent="0" algn="l" rtl="0">
              <a:spcBef>
                <a:spcPts val="0"/>
              </a:spcBef>
              <a:spcAft>
                <a:spcPts val="0"/>
              </a:spcAft>
              <a:buNone/>
            </a:pPr>
            <a:r>
              <a:rPr lang="en" sz="1200" b="1">
                <a:solidFill>
                  <a:schemeClr val="dk1"/>
                </a:solidFill>
                <a:highlight>
                  <a:schemeClr val="lt1"/>
                </a:highlight>
              </a:rPr>
              <a:t>Mean Average Precision (mAP) </a:t>
            </a:r>
            <a:r>
              <a:rPr lang="en" sz="1200">
                <a:solidFill>
                  <a:schemeClr val="dk1"/>
                </a:solidFill>
                <a:highlight>
                  <a:schemeClr val="lt1"/>
                </a:highlight>
              </a:rPr>
              <a:t>is the most widely used metric for evaluating object detection models. It takes into account not just whether objects are correctly detected, but also the localization quality of the bounding boxes. By averaging precision over different recall levels and across all classes, mAP provides a robust measure of detection performance. </a:t>
            </a: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a:p>
            <a:pPr marL="0" lvl="0" indent="0" algn="l" rtl="0">
              <a:spcBef>
                <a:spcPts val="0"/>
              </a:spcBef>
              <a:spcAft>
                <a:spcPts val="0"/>
              </a:spcAft>
              <a:buNone/>
            </a:pPr>
            <a:endParaRPr sz="1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200">
              <a:solidFill>
                <a:schemeClr val="dk1"/>
              </a:solidFill>
              <a:highlight>
                <a:schemeClr val="lt1"/>
              </a:highlight>
            </a:endParaRPr>
          </a:p>
          <a:p>
            <a:pPr marL="0" lvl="0" indent="0" algn="l" rtl="0">
              <a:spcBef>
                <a:spcPts val="0"/>
              </a:spcBef>
              <a:spcAft>
                <a:spcPts val="1600"/>
              </a:spcAft>
              <a:buNone/>
            </a:pPr>
            <a:endParaRPr/>
          </a:p>
        </p:txBody>
      </p:sp>
      <p:pic>
        <p:nvPicPr>
          <p:cNvPr id="522" name="Google Shape;522;p81"/>
          <p:cNvPicPr preferRelativeResize="0"/>
          <p:nvPr/>
        </p:nvPicPr>
        <p:blipFill>
          <a:blip r:embed="rId3">
            <a:alphaModFix/>
          </a:blip>
          <a:stretch>
            <a:fillRect/>
          </a:stretch>
        </p:blipFill>
        <p:spPr>
          <a:xfrm>
            <a:off x="1593650" y="3337600"/>
            <a:ext cx="5725276" cy="1880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29" name="Google Shape;529;p82"/>
          <p:cNvPicPr preferRelativeResize="0"/>
          <p:nvPr/>
        </p:nvPicPr>
        <p:blipFill>
          <a:blip r:embed="rId3">
            <a:alphaModFix/>
          </a:blip>
          <a:stretch>
            <a:fillRect/>
          </a:stretch>
        </p:blipFill>
        <p:spPr>
          <a:xfrm>
            <a:off x="119063" y="361950"/>
            <a:ext cx="8905875" cy="4419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36" name="Google Shape;536;p83"/>
          <p:cNvPicPr preferRelativeResize="0"/>
          <p:nvPr/>
        </p:nvPicPr>
        <p:blipFill>
          <a:blip r:embed="rId3">
            <a:alphaModFix/>
          </a:blip>
          <a:stretch>
            <a:fillRect/>
          </a:stretch>
        </p:blipFill>
        <p:spPr>
          <a:xfrm>
            <a:off x="247650" y="300038"/>
            <a:ext cx="8648700" cy="454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42" name="Google Shape;142;p30"/>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as image classification</a:t>
            </a:r>
            <a:endParaRPr/>
          </a:p>
        </p:txBody>
      </p:sp>
      <p:pic>
        <p:nvPicPr>
          <p:cNvPr id="143" name="Google Shape;143;p30"/>
          <p:cNvPicPr preferRelativeResize="0"/>
          <p:nvPr/>
        </p:nvPicPr>
        <p:blipFill rotWithShape="1">
          <a:blip r:embed="rId3">
            <a:alphaModFix/>
          </a:blip>
          <a:srcRect l="238" r="248"/>
          <a:stretch/>
        </p:blipFill>
        <p:spPr>
          <a:xfrm>
            <a:off x="838200" y="1895850"/>
            <a:ext cx="3162300" cy="2400300"/>
          </a:xfrm>
          <a:prstGeom prst="rect">
            <a:avLst/>
          </a:prstGeom>
          <a:noFill/>
          <a:ln>
            <a:noFill/>
          </a:ln>
        </p:spPr>
      </p:pic>
      <p:sp>
        <p:nvSpPr>
          <p:cNvPr id="144" name="Google Shape;144;p30"/>
          <p:cNvSpPr txBox="1"/>
          <p:nvPr/>
        </p:nvSpPr>
        <p:spPr>
          <a:xfrm>
            <a:off x="4703725" y="2269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Cat?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Dog?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Duck? No</a:t>
            </a:r>
            <a:endParaRPr sz="2000"/>
          </a:p>
        </p:txBody>
      </p:sp>
      <p:sp>
        <p:nvSpPr>
          <p:cNvPr id="145" name="Google Shape;145;p30"/>
          <p:cNvSpPr txBox="1"/>
          <p:nvPr/>
        </p:nvSpPr>
        <p:spPr>
          <a:xfrm>
            <a:off x="4925775" y="1481250"/>
            <a:ext cx="26262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Labels = [cat, dog, duck]</a:t>
            </a:r>
            <a:endParaRPr sz="1800"/>
          </a:p>
        </p:txBody>
      </p:sp>
      <p:sp>
        <p:nvSpPr>
          <p:cNvPr id="146" name="Google Shape;146;p30"/>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43" name="Google Shape;543;p84"/>
          <p:cNvPicPr preferRelativeResize="0"/>
          <p:nvPr/>
        </p:nvPicPr>
        <p:blipFill>
          <a:blip r:embed="rId3">
            <a:alphaModFix/>
          </a:blip>
          <a:stretch>
            <a:fillRect/>
          </a:stretch>
        </p:blipFill>
        <p:spPr>
          <a:xfrm>
            <a:off x="152400" y="376238"/>
            <a:ext cx="8839200" cy="4391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5"/>
          <p:cNvSpPr txBox="1">
            <a:spLocks noGrp="1"/>
          </p:cNvSpPr>
          <p:nvPr>
            <p:ph type="title"/>
          </p:nvPr>
        </p:nvSpPr>
        <p:spPr>
          <a:xfrm>
            <a:off x="311700" y="18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Versions of YOLO</a:t>
            </a:r>
            <a:endParaRPr/>
          </a:p>
        </p:txBody>
      </p:sp>
      <p:sp>
        <p:nvSpPr>
          <p:cNvPr id="549" name="Google Shape;549;p85"/>
          <p:cNvSpPr txBox="1">
            <a:spLocks noGrp="1"/>
          </p:cNvSpPr>
          <p:nvPr>
            <p:ph type="body" idx="1"/>
          </p:nvPr>
        </p:nvSpPr>
        <p:spPr>
          <a:xfrm>
            <a:off x="340725" y="709950"/>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None/>
            </a:pPr>
            <a:r>
              <a:rPr lang="en" sz="1300" b="1">
                <a:solidFill>
                  <a:schemeClr val="dk1"/>
                </a:solidFill>
              </a:rPr>
              <a:t>YOLOv2 (2017):</a:t>
            </a:r>
            <a:endParaRPr sz="13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Anchor Boxes</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Introduced the concept of </a:t>
            </a:r>
            <a:r>
              <a:rPr lang="en" sz="1100" b="1">
                <a:solidFill>
                  <a:schemeClr val="dk1"/>
                </a:solidFill>
              </a:rPr>
              <a:t>anchor boxes</a:t>
            </a:r>
            <a:r>
              <a:rPr lang="en" sz="1100">
                <a:solidFill>
                  <a:schemeClr val="dk1"/>
                </a:solidFill>
              </a:rPr>
              <a:t> to improve object localization and handle varying aspect ratios.</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This allowed the model to predict bounding boxes more efficiently by utilizing predefined shapes.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Dimension Clusters</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Employed </a:t>
            </a:r>
            <a:r>
              <a:rPr lang="en" sz="1100" b="1">
                <a:solidFill>
                  <a:schemeClr val="dk1"/>
                </a:solidFill>
              </a:rPr>
              <a:t>k-means clustering</a:t>
            </a:r>
            <a:r>
              <a:rPr lang="en" sz="1100">
                <a:solidFill>
                  <a:schemeClr val="dk1"/>
                </a:solidFill>
              </a:rPr>
              <a:t> to calculate the most optimal set of anchor box sizes specific to the dataset.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This improved precision by ensuring better alignment between anchor boxes and the objects in the dataset.</a:t>
            </a:r>
            <a:endParaRPr sz="1100">
              <a:solidFill>
                <a:schemeClr val="dk1"/>
              </a:solidFill>
            </a:endParaRPr>
          </a:p>
          <a:p>
            <a:pPr marL="0" lvl="0" indent="0" algn="l" rtl="0">
              <a:spcBef>
                <a:spcPts val="1400"/>
              </a:spcBef>
              <a:spcAft>
                <a:spcPts val="0"/>
              </a:spcAft>
              <a:buNone/>
            </a:pPr>
            <a:r>
              <a:rPr lang="en" sz="1300" b="1">
                <a:solidFill>
                  <a:schemeClr val="dk1"/>
                </a:solidFill>
              </a:rPr>
              <a:t>YOLOv5 (2020, Unofficial):</a:t>
            </a:r>
            <a:endParaRPr sz="1300" b="1">
              <a:solidFill>
                <a:schemeClr val="dk1"/>
              </a:solidFill>
            </a:endParaRPr>
          </a:p>
          <a:p>
            <a:pPr marL="457200" lvl="0" indent="-298450" algn="l" rtl="0">
              <a:spcBef>
                <a:spcPts val="1200"/>
              </a:spcBef>
              <a:spcAft>
                <a:spcPts val="0"/>
              </a:spcAft>
              <a:buClr>
                <a:schemeClr val="dk1"/>
              </a:buClr>
              <a:buSzPts val="1100"/>
              <a:buChar char="●"/>
            </a:pPr>
            <a:r>
              <a:rPr lang="en" sz="1100" b="1">
                <a:solidFill>
                  <a:schemeClr val="dk1"/>
                </a:solidFill>
              </a:rPr>
              <a:t>AutoAnchor</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Introduced </a:t>
            </a:r>
            <a:r>
              <a:rPr lang="en" sz="1100" b="1">
                <a:solidFill>
                  <a:schemeClr val="dk1"/>
                </a:solidFill>
              </a:rPr>
              <a:t>automatic anchor box generation</a:t>
            </a:r>
            <a:r>
              <a:rPr lang="en" sz="1100">
                <a:solidFill>
                  <a:schemeClr val="dk1"/>
                </a:solidFill>
              </a:rPr>
              <a:t>, which adapts anchor boxes based on the dataset's distribution without requiring manual intervention.</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This further optimized the model's ability to detect objects of different sizes and shapes across various datasets.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Augmentation Strategies</a:t>
            </a:r>
            <a:r>
              <a:rPr lang="en"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Incorporated </a:t>
            </a:r>
            <a:r>
              <a:rPr lang="en" sz="1100" b="1">
                <a:solidFill>
                  <a:schemeClr val="dk1"/>
                </a:solidFill>
              </a:rPr>
              <a:t>Mosaic</a:t>
            </a:r>
            <a:r>
              <a:rPr lang="en" sz="1100">
                <a:solidFill>
                  <a:schemeClr val="dk1"/>
                </a:solidFill>
              </a:rPr>
              <a:t> and </a:t>
            </a:r>
            <a:r>
              <a:rPr lang="en" sz="1100" b="1">
                <a:solidFill>
                  <a:schemeClr val="dk1"/>
                </a:solidFill>
              </a:rPr>
              <a:t>MixUp</a:t>
            </a:r>
            <a:r>
              <a:rPr lang="en" sz="1100">
                <a:solidFill>
                  <a:schemeClr val="dk1"/>
                </a:solidFill>
              </a:rPr>
              <a:t> data augmentation techniques to improve generalization and robustness during training.</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These augmentations enhanced model performance, particularly in scenarios with limited or highly varied data.</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1200"/>
              </a:spcAft>
              <a:buNone/>
            </a:pPr>
            <a:endParaRPr sz="1300" b="1">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555" name="Google Shape;555;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solidFill>
                  <a:schemeClr val="dk1"/>
                </a:solidFill>
              </a:rPr>
              <a:t>Region-based Convnet (R-CNN)</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Fast RCNN</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Faster RCNN</a:t>
            </a:r>
            <a:endParaRPr sz="2400">
              <a:solidFill>
                <a:schemeClr val="dk1"/>
              </a:solidFill>
            </a:endParaRPr>
          </a:p>
          <a:p>
            <a:pPr marL="914400" lvl="0" indent="0" algn="l" rtl="0">
              <a:spcBef>
                <a:spcPts val="1600"/>
              </a:spcBef>
              <a:spcAft>
                <a:spcPts val="0"/>
              </a:spcAft>
              <a:buNone/>
            </a:pPr>
            <a:endParaRPr sz="2400">
              <a:solidFill>
                <a:schemeClr val="dk1"/>
              </a:solidFill>
            </a:endParaRPr>
          </a:p>
          <a:p>
            <a:pPr marL="457200" lvl="0" indent="-381000" algn="l" rtl="0">
              <a:spcBef>
                <a:spcPts val="1600"/>
              </a:spcBef>
              <a:spcAft>
                <a:spcPts val="0"/>
              </a:spcAft>
              <a:buClr>
                <a:schemeClr val="dk1"/>
              </a:buClr>
              <a:buSzPts val="2400"/>
              <a:buChar char="➢"/>
            </a:pPr>
            <a:r>
              <a:rPr lang="en" sz="2400">
                <a:solidFill>
                  <a:schemeClr val="dk1"/>
                </a:solidFill>
              </a:rPr>
              <a:t>YOLO </a:t>
            </a:r>
            <a:endParaRPr>
              <a:solidFill>
                <a:schemeClr val="dk1"/>
              </a:solidFill>
            </a:endParaRPr>
          </a:p>
        </p:txBody>
      </p:sp>
      <p:pic>
        <p:nvPicPr>
          <p:cNvPr id="556" name="Google Shape;556;p86"/>
          <p:cNvPicPr preferRelativeResize="0"/>
          <p:nvPr/>
        </p:nvPicPr>
        <p:blipFill>
          <a:blip r:embed="rId3">
            <a:alphaModFix/>
          </a:blip>
          <a:stretch>
            <a:fillRect/>
          </a:stretch>
        </p:blipFill>
        <p:spPr>
          <a:xfrm>
            <a:off x="5307673" y="1152477"/>
            <a:ext cx="3758700" cy="358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52" name="Google Shape;152;p31"/>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as image classification</a:t>
            </a:r>
            <a:endParaRPr/>
          </a:p>
        </p:txBody>
      </p:sp>
      <p:pic>
        <p:nvPicPr>
          <p:cNvPr id="153" name="Google Shape;153;p31"/>
          <p:cNvPicPr preferRelativeResize="0"/>
          <p:nvPr/>
        </p:nvPicPr>
        <p:blipFill rotWithShape="1">
          <a:blip r:embed="rId3">
            <a:alphaModFix/>
          </a:blip>
          <a:srcRect l="445" r="445"/>
          <a:stretch/>
        </p:blipFill>
        <p:spPr>
          <a:xfrm>
            <a:off x="838200" y="1895850"/>
            <a:ext cx="3162300" cy="2400300"/>
          </a:xfrm>
          <a:prstGeom prst="rect">
            <a:avLst/>
          </a:prstGeom>
          <a:noFill/>
          <a:ln>
            <a:noFill/>
          </a:ln>
        </p:spPr>
      </p:pic>
      <p:sp>
        <p:nvSpPr>
          <p:cNvPr id="154" name="Google Shape;154;p31"/>
          <p:cNvSpPr txBox="1"/>
          <p:nvPr/>
        </p:nvSpPr>
        <p:spPr>
          <a:xfrm>
            <a:off x="4703725" y="2269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Cat? Yes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Dog?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Duck? No</a:t>
            </a:r>
            <a:endParaRPr sz="2000"/>
          </a:p>
        </p:txBody>
      </p:sp>
      <p:sp>
        <p:nvSpPr>
          <p:cNvPr id="155" name="Google Shape;155;p31"/>
          <p:cNvSpPr txBox="1"/>
          <p:nvPr/>
        </p:nvSpPr>
        <p:spPr>
          <a:xfrm>
            <a:off x="4925775" y="1481250"/>
            <a:ext cx="26262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Labels = [cat, dog, duck]</a:t>
            </a:r>
            <a:endParaRPr sz="1800"/>
          </a:p>
        </p:txBody>
      </p:sp>
      <p:sp>
        <p:nvSpPr>
          <p:cNvPr id="156" name="Google Shape;156;p31"/>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62" name="Google Shape;162;p32"/>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as image classification</a:t>
            </a:r>
            <a:endParaRPr/>
          </a:p>
        </p:txBody>
      </p:sp>
      <p:pic>
        <p:nvPicPr>
          <p:cNvPr id="163" name="Google Shape;163;p32"/>
          <p:cNvPicPr preferRelativeResize="0"/>
          <p:nvPr/>
        </p:nvPicPr>
        <p:blipFill rotWithShape="1">
          <a:blip r:embed="rId3">
            <a:alphaModFix/>
          </a:blip>
          <a:srcRect l="396" r="396"/>
          <a:stretch/>
        </p:blipFill>
        <p:spPr>
          <a:xfrm>
            <a:off x="838200" y="1895850"/>
            <a:ext cx="3162300" cy="2400300"/>
          </a:xfrm>
          <a:prstGeom prst="rect">
            <a:avLst/>
          </a:prstGeom>
          <a:noFill/>
          <a:ln>
            <a:noFill/>
          </a:ln>
        </p:spPr>
      </p:pic>
      <p:sp>
        <p:nvSpPr>
          <p:cNvPr id="164" name="Google Shape;164;p32"/>
          <p:cNvSpPr txBox="1"/>
          <p:nvPr/>
        </p:nvSpPr>
        <p:spPr>
          <a:xfrm>
            <a:off x="4703725" y="2269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Cat?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Dog? No</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Duck? No</a:t>
            </a:r>
            <a:endParaRPr sz="2000"/>
          </a:p>
        </p:txBody>
      </p:sp>
      <p:sp>
        <p:nvSpPr>
          <p:cNvPr id="165" name="Google Shape;165;p32"/>
          <p:cNvSpPr txBox="1"/>
          <p:nvPr/>
        </p:nvSpPr>
        <p:spPr>
          <a:xfrm>
            <a:off x="4925775" y="1481250"/>
            <a:ext cx="26262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Labels = [cat, dog, duck]</a:t>
            </a:r>
            <a:endParaRPr sz="1800"/>
          </a:p>
        </p:txBody>
      </p:sp>
      <p:sp>
        <p:nvSpPr>
          <p:cNvPr id="166" name="Google Shape;166;p32"/>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Detection</a:t>
            </a:r>
            <a:endParaRPr/>
          </a:p>
        </p:txBody>
      </p:sp>
      <p:sp>
        <p:nvSpPr>
          <p:cNvPr id="172" name="Google Shape;172;p33"/>
          <p:cNvSpPr txBox="1"/>
          <p:nvPr/>
        </p:nvSpPr>
        <p:spPr>
          <a:xfrm>
            <a:off x="582375" y="1176450"/>
            <a:ext cx="69696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latin typeface="Calibri"/>
                <a:ea typeface="Calibri"/>
                <a:cs typeface="Calibri"/>
                <a:sym typeface="Calibri"/>
              </a:rPr>
              <a:t>We can do this as image classification</a:t>
            </a:r>
            <a:endParaRPr/>
          </a:p>
        </p:txBody>
      </p:sp>
      <p:sp>
        <p:nvSpPr>
          <p:cNvPr id="173" name="Google Shape;173;p33"/>
          <p:cNvSpPr txBox="1"/>
          <p:nvPr/>
        </p:nvSpPr>
        <p:spPr>
          <a:xfrm>
            <a:off x="4703725" y="1888175"/>
            <a:ext cx="35907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t>Problem:</a:t>
            </a:r>
            <a:r>
              <a:rPr lang="en" sz="2000"/>
              <a:t> Too many positions &amp; scales to test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Solution: If your classifier is fast enough, go for it</a:t>
            </a:r>
            <a:endParaRPr sz="2000"/>
          </a:p>
        </p:txBody>
      </p:sp>
      <p:pic>
        <p:nvPicPr>
          <p:cNvPr id="174" name="Google Shape;174;p33"/>
          <p:cNvPicPr preferRelativeResize="0"/>
          <p:nvPr/>
        </p:nvPicPr>
        <p:blipFill rotWithShape="1">
          <a:blip r:embed="rId3">
            <a:alphaModFix/>
          </a:blip>
          <a:srcRect l="189" r="199"/>
          <a:stretch/>
        </p:blipFill>
        <p:spPr>
          <a:xfrm>
            <a:off x="457200" y="1895850"/>
            <a:ext cx="3162300" cy="2400300"/>
          </a:xfrm>
          <a:prstGeom prst="rect">
            <a:avLst/>
          </a:prstGeom>
          <a:noFill/>
          <a:ln>
            <a:noFill/>
          </a:ln>
        </p:spPr>
      </p:pic>
      <p:sp>
        <p:nvSpPr>
          <p:cNvPr id="175" name="Google Shape;175;p33"/>
          <p:cNvSpPr txBox="1"/>
          <p:nvPr/>
        </p:nvSpPr>
        <p:spPr>
          <a:xfrm>
            <a:off x="6083700" y="4832250"/>
            <a:ext cx="3170700" cy="1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Slide credit: Amaia Salvador @slideshare</a:t>
            </a:r>
            <a:endParaRPr sz="1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1489</Words>
  <Application>Microsoft Office PowerPoint</Application>
  <PresentationFormat>On-screen Show (16:9)</PresentationFormat>
  <Paragraphs>209</Paragraphs>
  <Slides>62</Slides>
  <Notes>62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62</vt:i4>
      </vt:variant>
    </vt:vector>
  </HeadingPairs>
  <TitlesOfParts>
    <vt:vector size="66" baseType="lpstr">
      <vt:lpstr>Arial</vt:lpstr>
      <vt:lpstr>Calibri</vt:lpstr>
      <vt:lpstr>Simple Light</vt:lpstr>
      <vt:lpstr>Simple Light</vt:lpstr>
      <vt:lpstr>DLP: CV module Object Detection</vt:lpstr>
      <vt:lpstr>What we covered last time</vt:lpstr>
      <vt:lpstr>Outline</vt:lpstr>
      <vt:lpstr>Object Detection</vt:lpstr>
      <vt:lpstr>Object Detection</vt:lpstr>
      <vt:lpstr>Object Detection</vt:lpstr>
      <vt:lpstr>Object Detection</vt:lpstr>
      <vt:lpstr>Object Detection</vt:lpstr>
      <vt:lpstr>Object Detection</vt:lpstr>
      <vt:lpstr>Outline</vt:lpstr>
      <vt:lpstr>Object Detection with ConvNets</vt:lpstr>
      <vt:lpstr>Object Detection via Region Proposals</vt:lpstr>
      <vt:lpstr>Object Detection with ConvNets: 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Advantage of YOLO over R-CNN versions</vt:lpstr>
      <vt:lpstr>Overview of You Only Look Once (YOLO)</vt:lpstr>
      <vt:lpstr>PowerPoint Presentation</vt:lpstr>
      <vt:lpstr>For each cell, generate B bounding boxes. For example B=2. For each bounding box, YOLO outputs x,y,w,h, and confidence of a presence of an object P(object).</vt:lpstr>
      <vt:lpstr>PowerPoint Presentation</vt:lpstr>
      <vt:lpstr>Each cell also predicts a class probability conditioned on object being present. For example P(Car | Object)</vt:lpstr>
      <vt:lpstr>P(class|Object) * P(Object) =P(class)</vt:lpstr>
      <vt:lpstr>Further Thresholding operation and NMS</vt:lpstr>
      <vt:lpstr>Yolo Architecture</vt:lpstr>
      <vt:lpstr>PowerPoint Presentation</vt:lpstr>
      <vt:lpstr>Loss Function in YOLO Model </vt:lpstr>
      <vt:lpstr>PowerPoint Presentation</vt:lpstr>
      <vt:lpstr>PowerPoint Presentation</vt:lpstr>
      <vt:lpstr>PowerPoint Presentation</vt:lpstr>
      <vt:lpstr>Small boxes should be predicted with more accuracy</vt:lpstr>
      <vt:lpstr>Object detection metric: Mean Average Precision (mAP) </vt:lpstr>
      <vt:lpstr>Precision and Recall</vt:lpstr>
      <vt:lpstr>PowerPoint Presentation</vt:lpstr>
      <vt:lpstr>PowerPoint Presentation</vt:lpstr>
      <vt:lpstr>PowerPoint Presentation</vt:lpstr>
      <vt:lpstr>Steps to Calculate mAP for Object Detection  </vt:lpstr>
      <vt:lpstr>PowerPoint Presentation</vt:lpstr>
      <vt:lpstr>PowerPoint Presentation</vt:lpstr>
      <vt:lpstr>PowerPoint Presentation</vt:lpstr>
      <vt:lpstr>Versions of YOLO</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Rishabh Indoria</cp:lastModifiedBy>
  <cp:revision>1</cp:revision>
  <dcterms:modified xsi:type="dcterms:W3CDTF">2025-03-26T21:08:54Z</dcterms:modified>
</cp:coreProperties>
</file>